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3"/>
  </p:notesMasterIdLst>
  <p:sldIdLst>
    <p:sldId id="256" r:id="rId2"/>
    <p:sldId id="259" r:id="rId3"/>
    <p:sldId id="258" r:id="rId4"/>
    <p:sldId id="260" r:id="rId5"/>
    <p:sldId id="280" r:id="rId6"/>
    <p:sldId id="257" r:id="rId7"/>
    <p:sldId id="277" r:id="rId8"/>
    <p:sldId id="265" r:id="rId9"/>
    <p:sldId id="292" r:id="rId10"/>
    <p:sldId id="262" r:id="rId11"/>
    <p:sldId id="261" r:id="rId12"/>
    <p:sldId id="263" r:id="rId13"/>
    <p:sldId id="264" r:id="rId14"/>
    <p:sldId id="286" r:id="rId15"/>
    <p:sldId id="291" r:id="rId16"/>
    <p:sldId id="266" r:id="rId17"/>
    <p:sldId id="283" r:id="rId18"/>
    <p:sldId id="269" r:id="rId19"/>
    <p:sldId id="276" r:id="rId20"/>
    <p:sldId id="287" r:id="rId21"/>
    <p:sldId id="288" r:id="rId22"/>
    <p:sldId id="270" r:id="rId23"/>
    <p:sldId id="298" r:id="rId24"/>
    <p:sldId id="285" r:id="rId25"/>
    <p:sldId id="272" r:id="rId26"/>
    <p:sldId id="293" r:id="rId27"/>
    <p:sldId id="284" r:id="rId28"/>
    <p:sldId id="296" r:id="rId29"/>
    <p:sldId id="273" r:id="rId30"/>
    <p:sldId id="27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C5"/>
    <a:srgbClr val="FFFFCC"/>
    <a:srgbClr val="F5F5F5"/>
    <a:srgbClr val="FFD58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9" autoAdjust="0"/>
    <p:restoredTop sz="94660"/>
  </p:normalViewPr>
  <p:slideViewPr>
    <p:cSldViewPr snapToGrid="0">
      <p:cViewPr varScale="1">
        <p:scale>
          <a:sx n="66" d="100"/>
          <a:sy n="66" d="100"/>
        </p:scale>
        <p:origin x="-1062" y="-114"/>
      </p:cViewPr>
      <p:guideLst>
        <p:guide orient="horz" pos="2160"/>
        <p:guide pos="3840"/>
      </p:guideLst>
    </p:cSldViewPr>
  </p:slideViewPr>
  <p:notesTextViewPr>
    <p:cViewPr>
      <p:scale>
        <a:sx n="1" d="1"/>
        <a:sy n="1" d="1"/>
      </p:scale>
      <p:origin x="0" y="0"/>
    </p:cViewPr>
  </p:notesTextViewPr>
  <p:sorterViewPr>
    <p:cViewPr>
      <p:scale>
        <a:sx n="100" d="100"/>
        <a:sy n="100" d="100"/>
      </p:scale>
      <p:origin x="0" y="70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56239-7220-466A-A961-6660208D1DA1}" type="datetimeFigureOut">
              <a:rPr lang="en-GB" smtClean="0"/>
              <a:t>28/06/2021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BDDAB-33DD-4BEF-B106-213C8F7BBAD5}" type="slidenum">
              <a:rPr lang="en-GB" smtClean="0"/>
              <a:t>‹#›</a:t>
            </a:fld>
            <a:endParaRPr lang="en-GB"/>
          </a:p>
        </p:txBody>
      </p:sp>
    </p:spTree>
    <p:extLst>
      <p:ext uri="{BB962C8B-B14F-4D97-AF65-F5344CB8AC3E}">
        <p14:creationId xmlns:p14="http://schemas.microsoft.com/office/powerpoint/2010/main" val="40762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Vasoconstriction &amp; </a:t>
            </a:r>
            <a:r>
              <a:rPr lang="en-GB" dirty="0" err="1"/>
              <a:t>platelates</a:t>
            </a:r>
            <a:r>
              <a:rPr lang="en-GB" baseline="0" dirty="0"/>
              <a:t> plug will act in case of bleeding time experiment </a:t>
            </a:r>
            <a:endParaRPr lang="en-GB" dirty="0"/>
          </a:p>
        </p:txBody>
      </p:sp>
      <p:sp>
        <p:nvSpPr>
          <p:cNvPr id="4" name="Slide Number Placeholder 3"/>
          <p:cNvSpPr>
            <a:spLocks noGrp="1"/>
          </p:cNvSpPr>
          <p:nvPr>
            <p:ph type="sldNum" sz="quarter" idx="10"/>
          </p:nvPr>
        </p:nvSpPr>
        <p:spPr/>
        <p:txBody>
          <a:bodyPr/>
          <a:lstStyle/>
          <a:p>
            <a:fld id="{5F6BDDAB-33DD-4BEF-B106-213C8F7BBAD5}" type="slidenum">
              <a:rPr lang="en-GB" smtClean="0"/>
              <a:t>6</a:t>
            </a:fld>
            <a:endParaRPr lang="en-GB"/>
          </a:p>
        </p:txBody>
      </p:sp>
    </p:spTree>
    <p:extLst>
      <p:ext uri="{BB962C8B-B14F-4D97-AF65-F5344CB8AC3E}">
        <p14:creationId xmlns:p14="http://schemas.microsoft.com/office/powerpoint/2010/main" val="501094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Vitamin K (important for activation</a:t>
            </a:r>
            <a:r>
              <a:rPr lang="en-GB" baseline="0" dirty="0"/>
              <a:t> of certain clotting factor - </a:t>
            </a:r>
            <a:r>
              <a:rPr lang="en-GB" sz="1200" b="0" i="0" u="none" strike="noStrike" kern="1200" dirty="0">
                <a:solidFill>
                  <a:schemeClr val="tx1"/>
                </a:solidFill>
                <a:effectLst/>
                <a:latin typeface="+mn-lt"/>
                <a:ea typeface="+mn-ea"/>
                <a:cs typeface="+mn-cs"/>
              </a:rPr>
              <a:t>factors II (prothrombin), VII, IX and X-)</a:t>
            </a:r>
            <a:endParaRPr lang="en-GB" dirty="0"/>
          </a:p>
          <a:p>
            <a:r>
              <a:rPr lang="en-GB" dirty="0" err="1"/>
              <a:t>Hemophilia</a:t>
            </a:r>
            <a:r>
              <a:rPr lang="en-GB" baseline="0" dirty="0"/>
              <a:t> (deficiency of factor 8  VIII)</a:t>
            </a:r>
          </a:p>
          <a:p>
            <a:r>
              <a:rPr lang="en-GB" baseline="0" dirty="0"/>
              <a:t>A </a:t>
            </a:r>
            <a:r>
              <a:rPr lang="en-GB" baseline="0" dirty="0" err="1"/>
              <a:t>Fibrinogenemia</a:t>
            </a:r>
            <a:r>
              <a:rPr lang="en-GB" baseline="0" dirty="0"/>
              <a:t> (</a:t>
            </a:r>
            <a:r>
              <a:rPr lang="en-GB" baseline="0" dirty="0" err="1"/>
              <a:t>defiency</a:t>
            </a:r>
            <a:r>
              <a:rPr lang="en-GB" baseline="0" dirty="0"/>
              <a:t> of fibrinogen) </a:t>
            </a:r>
          </a:p>
          <a:p>
            <a:r>
              <a:rPr lang="en-GB" baseline="0" dirty="0"/>
              <a:t>Anticoagulant materials (prevent clotting)</a:t>
            </a:r>
          </a:p>
          <a:p>
            <a:pPr marL="685800" lvl="1" indent="-228600">
              <a:buFont typeface="+mj-lt"/>
              <a:buAutoNum type="arabicPeriod"/>
            </a:pPr>
            <a:r>
              <a:rPr lang="en-GB" baseline="0" dirty="0"/>
              <a:t>In vivo (drugs – </a:t>
            </a:r>
            <a:r>
              <a:rPr lang="en-GB" baseline="0" dirty="0" err="1"/>
              <a:t>warfarine</a:t>
            </a:r>
            <a:r>
              <a:rPr lang="en-GB" baseline="0" dirty="0"/>
              <a:t> (affecting </a:t>
            </a:r>
            <a:r>
              <a:rPr lang="en-GB" baseline="0" dirty="0" err="1"/>
              <a:t>Vit</a:t>
            </a:r>
            <a:r>
              <a:rPr lang="en-GB" baseline="0" dirty="0"/>
              <a:t> K), heparin (affecting Thrombin)</a:t>
            </a:r>
          </a:p>
          <a:p>
            <a:pPr marL="685800" lvl="1" indent="-228600">
              <a:buFont typeface="+mj-lt"/>
              <a:buAutoNum type="arabicPeriod"/>
            </a:pPr>
            <a:r>
              <a:rPr lang="en-GB" baseline="0" dirty="0"/>
              <a:t>In vitro (citrate &amp; oxalate (causes precipitation of calcium- inters in all pathways)</a:t>
            </a:r>
          </a:p>
          <a:p>
            <a:endParaRPr lang="en-GB" dirty="0"/>
          </a:p>
        </p:txBody>
      </p:sp>
      <p:sp>
        <p:nvSpPr>
          <p:cNvPr id="4" name="Slide Number Placeholder 3"/>
          <p:cNvSpPr>
            <a:spLocks noGrp="1"/>
          </p:cNvSpPr>
          <p:nvPr>
            <p:ph type="sldNum" sz="quarter" idx="10"/>
          </p:nvPr>
        </p:nvSpPr>
        <p:spPr/>
        <p:txBody>
          <a:bodyPr/>
          <a:lstStyle/>
          <a:p>
            <a:fld id="{5F6BDDAB-33DD-4BEF-B106-213C8F7BBAD5}" type="slidenum">
              <a:rPr lang="en-GB" smtClean="0"/>
              <a:t>23</a:t>
            </a:fld>
            <a:endParaRPr lang="en-GB"/>
          </a:p>
        </p:txBody>
      </p:sp>
    </p:spTree>
    <p:extLst>
      <p:ext uri="{BB962C8B-B14F-4D97-AF65-F5344CB8AC3E}">
        <p14:creationId xmlns:p14="http://schemas.microsoft.com/office/powerpoint/2010/main" val="2041468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Times New Roman" panose="02020603050405020304" pitchFamily="18" charset="0"/>
                <a:cs typeface="Times New Roman" panose="02020603050405020304" pitchFamily="18" charset="0"/>
              </a:rPr>
              <a:t>Temperature: In cold weather, low temperature promotes vasoconstriction and thus shortens BT. </a:t>
            </a:r>
          </a:p>
          <a:p>
            <a:endParaRPr lang="en-GB" dirty="0"/>
          </a:p>
        </p:txBody>
      </p:sp>
      <p:sp>
        <p:nvSpPr>
          <p:cNvPr id="4" name="Slide Number Placeholder 3"/>
          <p:cNvSpPr>
            <a:spLocks noGrp="1"/>
          </p:cNvSpPr>
          <p:nvPr>
            <p:ph type="sldNum" sz="quarter" idx="10"/>
          </p:nvPr>
        </p:nvSpPr>
        <p:spPr/>
        <p:txBody>
          <a:bodyPr/>
          <a:lstStyle/>
          <a:p>
            <a:fld id="{5F6BDDAB-33DD-4BEF-B106-213C8F7BBAD5}" type="slidenum">
              <a:rPr lang="en-GB" smtClean="0"/>
              <a:t>7</a:t>
            </a:fld>
            <a:endParaRPr lang="en-GB"/>
          </a:p>
        </p:txBody>
      </p:sp>
    </p:spTree>
    <p:extLst>
      <p:ext uri="{BB962C8B-B14F-4D97-AF65-F5344CB8AC3E}">
        <p14:creationId xmlns:p14="http://schemas.microsoft.com/office/powerpoint/2010/main" val="365130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term purpura is derived from the purple-</a:t>
            </a:r>
            <a:r>
              <a:rPr lang="en-GB" dirty="0" err="1"/>
              <a:t>colored</a:t>
            </a:r>
            <a:r>
              <a:rPr lang="en-GB" dirty="0"/>
              <a:t> petechial </a:t>
            </a:r>
            <a:r>
              <a:rPr lang="en-GB" dirty="0" err="1"/>
              <a:t>hemorrhages</a:t>
            </a:r>
            <a:r>
              <a:rPr lang="en-GB" dirty="0"/>
              <a:t> and bruises in the skin. The blood that leaks out from the capillaries, etc. changes </a:t>
            </a:r>
            <a:r>
              <a:rPr lang="en-GB" dirty="0" err="1"/>
              <a:t>color</a:t>
            </a:r>
            <a:r>
              <a:rPr lang="en-GB" dirty="0"/>
              <a:t> from red to purple to dark blue to green over a period of time. These </a:t>
            </a:r>
            <a:r>
              <a:rPr lang="en-GB" dirty="0" err="1"/>
              <a:t>colors</a:t>
            </a:r>
            <a:r>
              <a:rPr lang="en-GB" dirty="0"/>
              <a:t> are due to changes in the pigments derived from </a:t>
            </a:r>
            <a:r>
              <a:rPr lang="en-GB" dirty="0" err="1"/>
              <a:t>hemoglobin</a:t>
            </a:r>
            <a:r>
              <a:rPr lang="en-GB" dirty="0"/>
              <a:t>. Causes of purpura: These include thrombocytopenia, functional platelet defects, vessel wall defects, allergy, and old age (consult Q/A 6 above on conditions where BT is increased). Perhaps the most common cause of acquired platelet functional failure is ingestion of drugs, aspirin being the commonest. Purpura may be primary or secondary. </a:t>
            </a:r>
          </a:p>
          <a:p>
            <a:r>
              <a:rPr lang="en-GB" dirty="0"/>
              <a:t>Primary purpura (idiopathic; cause not known). In many cases, antibodies develop against platelets [immune thrombocytopenic purpura (ITP)], causing their excessive destruction. The ITP may be acute or chronic. The acute variety is seen in children, commonly after infection. The onset is sudden, with fever, and purpuric lesions, epistaxis, etc. Steroids help but in some fresh blood has to be given, (one unit raises the count by 10,000/mm3 ). Splenectomy cures many.</a:t>
            </a:r>
          </a:p>
          <a:p>
            <a:endParaRPr lang="en-GB" dirty="0"/>
          </a:p>
          <a:p>
            <a:r>
              <a:rPr lang="en-GB" dirty="0"/>
              <a:t>B. Secondary purpura. It is much more common than the primary form. The causes include: drugs and chemicals, bone marrow depression/ destruction, </a:t>
            </a:r>
            <a:r>
              <a:rPr lang="en-GB" dirty="0" err="1"/>
              <a:t>hypersplenism</a:t>
            </a:r>
            <a:r>
              <a:rPr lang="en-GB" dirty="0"/>
              <a:t>, etc. </a:t>
            </a:r>
          </a:p>
        </p:txBody>
      </p:sp>
      <p:sp>
        <p:nvSpPr>
          <p:cNvPr id="4" name="Slide Number Placeholder 3"/>
          <p:cNvSpPr>
            <a:spLocks noGrp="1"/>
          </p:cNvSpPr>
          <p:nvPr>
            <p:ph type="sldNum" sz="quarter" idx="10"/>
          </p:nvPr>
        </p:nvSpPr>
        <p:spPr/>
        <p:txBody>
          <a:bodyPr/>
          <a:lstStyle/>
          <a:p>
            <a:fld id="{5F6BDDAB-33DD-4BEF-B106-213C8F7BBAD5}" type="slidenum">
              <a:rPr lang="en-GB" smtClean="0"/>
              <a:t>8</a:t>
            </a:fld>
            <a:endParaRPr lang="en-GB"/>
          </a:p>
        </p:txBody>
      </p:sp>
    </p:spTree>
    <p:extLst>
      <p:ext uri="{BB962C8B-B14F-4D97-AF65-F5344CB8AC3E}">
        <p14:creationId xmlns:p14="http://schemas.microsoft.com/office/powerpoint/2010/main" val="195690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Purpura (thrombocytopenia –</a:t>
            </a:r>
            <a:r>
              <a:rPr lang="en-GB" dirty="0" err="1"/>
              <a:t>platlate</a:t>
            </a:r>
            <a:r>
              <a:rPr lang="en-GB" dirty="0"/>
              <a:t> deficiency) </a:t>
            </a:r>
          </a:p>
          <a:p>
            <a:r>
              <a:rPr lang="en-GB" dirty="0" err="1"/>
              <a:t>Hemophilia</a:t>
            </a:r>
            <a:r>
              <a:rPr lang="en-GB" dirty="0"/>
              <a:t> (deficiency of clotting factor</a:t>
            </a:r>
            <a:r>
              <a:rPr lang="en-GB" baseline="0" dirty="0"/>
              <a:t> 8)</a:t>
            </a:r>
            <a:endParaRPr lang="en-GB" dirty="0"/>
          </a:p>
        </p:txBody>
      </p:sp>
      <p:sp>
        <p:nvSpPr>
          <p:cNvPr id="4" name="Slide Number Placeholder 3"/>
          <p:cNvSpPr>
            <a:spLocks noGrp="1"/>
          </p:cNvSpPr>
          <p:nvPr>
            <p:ph type="sldNum" sz="quarter" idx="10"/>
          </p:nvPr>
        </p:nvSpPr>
        <p:spPr/>
        <p:txBody>
          <a:bodyPr/>
          <a:lstStyle/>
          <a:p>
            <a:fld id="{5F6BDDAB-33DD-4BEF-B106-213C8F7BBAD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38547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vitro clotting due to intrinsic</a:t>
            </a:r>
            <a:r>
              <a:rPr lang="en-GB" baseline="0" dirty="0"/>
              <a:t> pathway (trauma to the blood)</a:t>
            </a:r>
            <a:endParaRPr lang="en-GB" dirty="0"/>
          </a:p>
        </p:txBody>
      </p:sp>
      <p:sp>
        <p:nvSpPr>
          <p:cNvPr id="4" name="Slide Number Placeholder 3"/>
          <p:cNvSpPr>
            <a:spLocks noGrp="1"/>
          </p:cNvSpPr>
          <p:nvPr>
            <p:ph type="sldNum" sz="quarter" idx="10"/>
          </p:nvPr>
        </p:nvSpPr>
        <p:spPr/>
        <p:txBody>
          <a:bodyPr/>
          <a:lstStyle/>
          <a:p>
            <a:fld id="{5F6BDDAB-33DD-4BEF-B106-213C8F7BBAD5}" type="slidenum">
              <a:rPr lang="en-GB" smtClean="0"/>
              <a:t>18</a:t>
            </a:fld>
            <a:endParaRPr lang="en-GB"/>
          </a:p>
        </p:txBody>
      </p:sp>
    </p:spTree>
    <p:extLst>
      <p:ext uri="{BB962C8B-B14F-4D97-AF65-F5344CB8AC3E}">
        <p14:creationId xmlns:p14="http://schemas.microsoft.com/office/powerpoint/2010/main" val="120438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Times New Roman" panose="02020603050405020304" pitchFamily="18" charset="0"/>
                <a:cs typeface="Times New Roman" panose="02020603050405020304" pitchFamily="18" charset="0"/>
              </a:rPr>
              <a:t>Temperature: Low temperature may prolong the CT. </a:t>
            </a:r>
          </a:p>
          <a:p>
            <a:endParaRPr lang="en-GB" dirty="0"/>
          </a:p>
        </p:txBody>
      </p:sp>
      <p:sp>
        <p:nvSpPr>
          <p:cNvPr id="4" name="Slide Number Placeholder 3"/>
          <p:cNvSpPr>
            <a:spLocks noGrp="1"/>
          </p:cNvSpPr>
          <p:nvPr>
            <p:ph type="sldNum" sz="quarter" idx="10"/>
          </p:nvPr>
        </p:nvSpPr>
        <p:spPr/>
        <p:txBody>
          <a:bodyPr/>
          <a:lstStyle/>
          <a:p>
            <a:fld id="{5F6BDDAB-33DD-4BEF-B106-213C8F7BBAD5}" type="slidenum">
              <a:rPr lang="en-GB" smtClean="0"/>
              <a:t>19</a:t>
            </a:fld>
            <a:endParaRPr lang="en-GB"/>
          </a:p>
        </p:txBody>
      </p:sp>
    </p:spTree>
    <p:extLst>
      <p:ext uri="{BB962C8B-B14F-4D97-AF65-F5344CB8AC3E}">
        <p14:creationId xmlns:p14="http://schemas.microsoft.com/office/powerpoint/2010/main" val="411990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Hemophilia</a:t>
            </a:r>
            <a:r>
              <a:rPr lang="en-GB" dirty="0"/>
              <a:t> has normal BT but prolonged CT</a:t>
            </a:r>
          </a:p>
          <a:p>
            <a:r>
              <a:rPr lang="en-GB" dirty="0"/>
              <a:t>Purpura has prolonged BT but normal CT</a:t>
            </a:r>
          </a:p>
        </p:txBody>
      </p:sp>
      <p:sp>
        <p:nvSpPr>
          <p:cNvPr id="4" name="Slide Number Placeholder 3"/>
          <p:cNvSpPr>
            <a:spLocks noGrp="1"/>
          </p:cNvSpPr>
          <p:nvPr>
            <p:ph type="sldNum" sz="quarter" idx="10"/>
          </p:nvPr>
        </p:nvSpPr>
        <p:spPr/>
        <p:txBody>
          <a:bodyPr/>
          <a:lstStyle/>
          <a:p>
            <a:fld id="{5F6BDDAB-33DD-4BEF-B106-213C8F7BBAD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85429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Clotting Time is decreased in: Physiological conditions: malnutrition, parturition. Pathological conditions: There is no pathological condition in which the CT is decreased. </a:t>
            </a:r>
          </a:p>
        </p:txBody>
      </p:sp>
      <p:sp>
        <p:nvSpPr>
          <p:cNvPr id="4" name="Slide Number Placeholder 3"/>
          <p:cNvSpPr>
            <a:spLocks noGrp="1"/>
          </p:cNvSpPr>
          <p:nvPr>
            <p:ph type="sldNum" sz="quarter" idx="10"/>
          </p:nvPr>
        </p:nvSpPr>
        <p:spPr/>
        <p:txBody>
          <a:bodyPr/>
          <a:lstStyle/>
          <a:p>
            <a:fld id="{5F6BDDAB-33DD-4BEF-B106-213C8F7BBAD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23558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Hemophilia</a:t>
            </a:r>
            <a:r>
              <a:rPr lang="en-GB" dirty="0"/>
              <a:t> has normal BT but prolonged CT</a:t>
            </a:r>
          </a:p>
          <a:p>
            <a:r>
              <a:rPr lang="en-GB" dirty="0"/>
              <a:t>Purpura has prolonged BT but normal CT</a:t>
            </a:r>
          </a:p>
        </p:txBody>
      </p:sp>
      <p:sp>
        <p:nvSpPr>
          <p:cNvPr id="4" name="Slide Number Placeholder 3"/>
          <p:cNvSpPr>
            <a:spLocks noGrp="1"/>
          </p:cNvSpPr>
          <p:nvPr>
            <p:ph type="sldNum" sz="quarter" idx="10"/>
          </p:nvPr>
        </p:nvSpPr>
        <p:spPr/>
        <p:txBody>
          <a:bodyPr/>
          <a:lstStyle/>
          <a:p>
            <a:fld id="{5F6BDDAB-33DD-4BEF-B106-213C8F7BBAD5}" type="slidenum">
              <a:rPr lang="en-GB" smtClean="0"/>
              <a:t>22</a:t>
            </a:fld>
            <a:endParaRPr lang="en-GB"/>
          </a:p>
        </p:txBody>
      </p:sp>
    </p:spTree>
    <p:extLst>
      <p:ext uri="{BB962C8B-B14F-4D97-AF65-F5344CB8AC3E}">
        <p14:creationId xmlns:p14="http://schemas.microsoft.com/office/powerpoint/2010/main" val="367031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651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A33A5D1-B9FB-462B-8B38-D8A4F43826EF}" type="datetimeFigureOut">
              <a:rPr lang="en-GB" smtClean="0"/>
              <a:t>28/06/2021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234484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1204946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99668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72715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61002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3304944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753414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310788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226644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33A5D1-B9FB-462B-8B38-D8A4F43826EF}"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269222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33A5D1-B9FB-462B-8B38-D8A4F43826EF}"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225958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33A5D1-B9FB-462B-8B38-D8A4F43826EF}" type="datetimeFigureOut">
              <a:rPr lang="en-GB" smtClean="0"/>
              <a:t>28/06/2021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344427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33A5D1-B9FB-462B-8B38-D8A4F43826EF}" type="datetimeFigureOut">
              <a:rPr lang="en-GB" smtClean="0"/>
              <a:t>28/06/2021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381489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3A5D1-B9FB-462B-8B38-D8A4F43826EF}" type="datetimeFigureOut">
              <a:rPr lang="en-GB" smtClean="0"/>
              <a:t>28/06/2021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58453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33A5D1-B9FB-462B-8B38-D8A4F43826EF}"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3915304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33A5D1-B9FB-462B-8B38-D8A4F43826EF}"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0D8396-0AB0-4B04-899C-D136C1147117}" type="slidenum">
              <a:rPr lang="en-GB" smtClean="0"/>
              <a:t>‹#›</a:t>
            </a:fld>
            <a:endParaRPr lang="en-GB"/>
          </a:p>
        </p:txBody>
      </p:sp>
    </p:spTree>
    <p:extLst>
      <p:ext uri="{BB962C8B-B14F-4D97-AF65-F5344CB8AC3E}">
        <p14:creationId xmlns:p14="http://schemas.microsoft.com/office/powerpoint/2010/main" val="137660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A33A5D1-B9FB-462B-8B38-D8A4F43826EF}" type="datetimeFigureOut">
              <a:rPr lang="en-GB" smtClean="0"/>
              <a:t>28/06/2021</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F0D8396-0AB0-4B04-899C-D136C1147117}" type="slidenum">
              <a:rPr lang="en-GB" smtClean="0"/>
              <a:t>‹#›</a:t>
            </a:fld>
            <a:endParaRPr lang="en-GB"/>
          </a:p>
        </p:txBody>
      </p:sp>
    </p:spTree>
    <p:extLst>
      <p:ext uri="{BB962C8B-B14F-4D97-AF65-F5344CB8AC3E}">
        <p14:creationId xmlns:p14="http://schemas.microsoft.com/office/powerpoint/2010/main" val="281632751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3.wav"/><Relationship Id="rId1" Type="http://schemas.microsoft.com/office/2007/relationships/media" Target="../media/media23.wav"/><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0" y="1816099"/>
            <a:ext cx="5295900" cy="1208681"/>
          </a:xfrm>
        </p:spPr>
        <p:txBody>
          <a:bodyPr>
            <a:normAutofit fontScale="90000"/>
          </a:bodyPr>
          <a:lstStyle/>
          <a:p>
            <a:r>
              <a:rPr lang="en-GB" sz="6000" b="1" dirty="0">
                <a:solidFill>
                  <a:schemeClr val="tx2">
                    <a:lumMod val="25000"/>
                  </a:schemeClr>
                </a:solidFill>
              </a:rPr>
              <a:t>Bleeding time</a:t>
            </a:r>
          </a:p>
        </p:txBody>
      </p:sp>
      <p:sp>
        <p:nvSpPr>
          <p:cNvPr id="4" name="Title 1"/>
          <p:cNvSpPr txBox="1">
            <a:spLocks/>
          </p:cNvSpPr>
          <p:nvPr/>
        </p:nvSpPr>
        <p:spPr bwMode="gray">
          <a:xfrm>
            <a:off x="6642100" y="3530599"/>
            <a:ext cx="5156200" cy="120868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tx2">
                    <a:lumMod val="25000"/>
                  </a:schemeClr>
                </a:solidFill>
              </a:rPr>
              <a:t>CLOTTING TIME</a:t>
            </a:r>
          </a:p>
        </p:txBody>
      </p:sp>
      <p:sp>
        <p:nvSpPr>
          <p:cNvPr id="5" name="TextBox 4"/>
          <p:cNvSpPr txBox="1"/>
          <p:nvPr/>
        </p:nvSpPr>
        <p:spPr>
          <a:xfrm>
            <a:off x="5778500" y="2755900"/>
            <a:ext cx="1003300" cy="1200329"/>
          </a:xfrm>
          <a:prstGeom prst="rect">
            <a:avLst/>
          </a:prstGeom>
          <a:noFill/>
        </p:spPr>
        <p:txBody>
          <a:bodyPr wrap="square" rtlCol="0">
            <a:spAutoFit/>
          </a:bodyPr>
          <a:lstStyle/>
          <a:p>
            <a:pPr algn="ctr"/>
            <a:r>
              <a:rPr lang="en-GB" sz="7200" b="1" dirty="0">
                <a:solidFill>
                  <a:schemeClr val="tx2">
                    <a:lumMod val="25000"/>
                  </a:schemeClr>
                </a:solidFill>
              </a:rPr>
              <a:t>&amp; </a:t>
            </a:r>
            <a:endParaRPr lang="en-GB" b="1" dirty="0">
              <a:solidFill>
                <a:schemeClr val="tx2">
                  <a:lumMod val="25000"/>
                </a:schemeClr>
              </a:solidFil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2885224"/>
      </p:ext>
    </p:extLst>
  </p:cSld>
  <p:clrMapOvr>
    <a:masterClrMapping/>
  </p:clrMapOvr>
  <mc:AlternateContent xmlns:mc="http://schemas.openxmlformats.org/markup-compatibility/2006">
    <mc:Choice xmlns:p14="http://schemas.microsoft.com/office/powerpoint/2010/main" Requires="p14">
      <p:transition spd="slow" p14:dur="2000" advTm="3972"/>
    </mc:Choice>
    <mc:Fallback>
      <p:transition spd="slow" advTm="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Materials </a:t>
            </a:r>
          </a:p>
        </p:txBody>
      </p:sp>
      <p:sp>
        <p:nvSpPr>
          <p:cNvPr id="3" name="Content Placeholder 2"/>
          <p:cNvSpPr>
            <a:spLocks noGrp="1"/>
          </p:cNvSpPr>
          <p:nvPr>
            <p:ph idx="1"/>
          </p:nvPr>
        </p:nvSpPr>
        <p:spPr>
          <a:xfrm>
            <a:off x="696000" y="2247900"/>
            <a:ext cx="10800000" cy="4610100"/>
          </a:xfrm>
        </p:spPr>
        <p:txBody>
          <a:bodyPr>
            <a:noAutofit/>
          </a:bodyPr>
          <a:lstStyle/>
          <a:p>
            <a:pPr marL="457200" indent="-457200" algn="just">
              <a:lnSpc>
                <a:spcPct val="300000"/>
              </a:lnSpc>
              <a:buClr>
                <a:schemeClr val="bg1">
                  <a:lumMod val="85000"/>
                  <a:lumOff val="15000"/>
                </a:schemeClr>
              </a:buClr>
              <a:buFont typeface="+mj-lt"/>
              <a:buAutoNum type="arabicPeriod"/>
            </a:pPr>
            <a:r>
              <a:rPr lang="en-GB" sz="3200" dirty="0">
                <a:solidFill>
                  <a:srgbClr val="000000"/>
                </a:solidFill>
                <a:latin typeface="Times New Roman" panose="02020603050405020304" pitchFamily="18" charset="0"/>
                <a:cs typeface="Times New Roman" panose="02020603050405020304" pitchFamily="18" charset="0"/>
              </a:rPr>
              <a:t>Equipment for sterile finger-prick </a:t>
            </a:r>
          </a:p>
          <a:p>
            <a:pPr marL="457200" indent="-457200" algn="just">
              <a:lnSpc>
                <a:spcPct val="300000"/>
              </a:lnSpc>
              <a:buClr>
                <a:schemeClr val="bg1">
                  <a:lumMod val="85000"/>
                  <a:lumOff val="15000"/>
                </a:schemeClr>
              </a:buClr>
              <a:buFont typeface="+mj-lt"/>
              <a:buAutoNum type="arabicPeriod"/>
            </a:pPr>
            <a:r>
              <a:rPr lang="en-GB" sz="3200" dirty="0">
                <a:solidFill>
                  <a:srgbClr val="000000"/>
                </a:solidFill>
                <a:latin typeface="Times New Roman" panose="02020603050405020304" pitchFamily="18" charset="0"/>
                <a:cs typeface="Times New Roman" panose="02020603050405020304" pitchFamily="18" charset="0"/>
              </a:rPr>
              <a:t>Clean filter papers</a:t>
            </a:r>
          </a:p>
          <a:p>
            <a:pPr marL="457200" indent="-457200" algn="just">
              <a:lnSpc>
                <a:spcPct val="300000"/>
              </a:lnSpc>
              <a:buClr>
                <a:schemeClr val="bg1">
                  <a:lumMod val="85000"/>
                  <a:lumOff val="15000"/>
                </a:schemeClr>
              </a:buClr>
              <a:buFont typeface="+mj-lt"/>
              <a:buAutoNum type="arabicPeriod"/>
            </a:pPr>
            <a:r>
              <a:rPr lang="en-GB" sz="3200" dirty="0">
                <a:solidFill>
                  <a:srgbClr val="000000"/>
                </a:solidFill>
                <a:latin typeface="Times New Roman" panose="02020603050405020304" pitchFamily="18" charset="0"/>
                <a:cs typeface="Times New Roman" panose="02020603050405020304" pitchFamily="18" charset="0"/>
              </a:rPr>
              <a:t>Stopwatch </a:t>
            </a:r>
          </a:p>
          <a:p>
            <a:pPr marL="2686050" lvl="6" indent="0" algn="just">
              <a:lnSpc>
                <a:spcPct val="300000"/>
              </a:lnSpc>
              <a:buClr>
                <a:schemeClr val="bg1">
                  <a:lumMod val="85000"/>
                  <a:lumOff val="15000"/>
                </a:schemeClr>
              </a:buClr>
              <a:buNone/>
            </a:pPr>
            <a:endParaRPr lang="en-GB" sz="1600"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552064"/>
      </p:ext>
    </p:extLst>
  </p:cSld>
  <p:clrMapOvr>
    <a:masterClrMapping/>
  </p:clrMapOvr>
  <mc:AlternateContent xmlns:mc="http://schemas.openxmlformats.org/markup-compatibility/2006">
    <mc:Choice xmlns:p14="http://schemas.microsoft.com/office/powerpoint/2010/main" Requires="p14">
      <p:transition spd="slow" p14:dur="2000" advTm="15638"/>
    </mc:Choice>
    <mc:Fallback>
      <p:transition spd="slow" advTm="15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610100"/>
          </a:xfrm>
        </p:spPr>
        <p:txBody>
          <a:bodyPr>
            <a:normAutofit/>
          </a:bodyPr>
          <a:lstStyle/>
          <a:p>
            <a:pPr algn="just">
              <a:lnSpc>
                <a:spcPct val="25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“Duke”	Bleeding	time (finger-tip; ear-lobe) </a:t>
            </a:r>
          </a:p>
          <a:p>
            <a:pPr lvl="1" algn="just">
              <a:lnSpc>
                <a:spcPct val="250000"/>
              </a:lnSpc>
              <a:buClr>
                <a:schemeClr val="bg1">
                  <a:lumMod val="85000"/>
                  <a:lumOff val="15000"/>
                </a:schemeClr>
              </a:buClr>
              <a:buFont typeface="Wingdings" panose="05000000000000000000" pitchFamily="2" charset="2"/>
              <a:buChar char="v"/>
            </a:pPr>
            <a:r>
              <a:rPr lang="en-GB" sz="2400" dirty="0">
                <a:solidFill>
                  <a:srgbClr val="000000"/>
                </a:solidFill>
                <a:latin typeface="Times New Roman" panose="02020603050405020304" pitchFamily="18" charset="0"/>
                <a:cs typeface="Times New Roman" panose="02020603050405020304" pitchFamily="18" charset="0"/>
              </a:rPr>
              <a:t>Since the skin of the fingertip is quite thick in some persons, a small cut in the skin of the earlobe with the corner edge of a sterile blade gives better results. </a:t>
            </a:r>
          </a:p>
          <a:p>
            <a:pPr marL="2743200" lvl="6" indent="0" algn="just">
              <a:lnSpc>
                <a:spcPct val="11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a:p>
            <a:pPr lvl="1" algn="just">
              <a:lnSpc>
                <a:spcPct val="250000"/>
              </a:lnSpc>
              <a:buClr>
                <a:schemeClr val="bg1">
                  <a:lumMod val="85000"/>
                  <a:lumOff val="15000"/>
                </a:schemeClr>
              </a:buClr>
              <a:buFont typeface="Wingdings" panose="05000000000000000000" pitchFamily="2" charset="2"/>
              <a:buChar char="v"/>
            </a:pPr>
            <a:r>
              <a:rPr lang="en-GB" sz="2400" dirty="0">
                <a:solidFill>
                  <a:srgbClr val="000000"/>
                </a:solidFill>
                <a:latin typeface="Times New Roman" panose="02020603050405020304" pitchFamily="18" charset="0"/>
                <a:cs typeface="Times New Roman" panose="02020603050405020304" pitchFamily="18" charset="0"/>
              </a:rPr>
              <a:t>The earlobe method is the original “Duke” method for BT.</a:t>
            </a:r>
          </a:p>
          <a:p>
            <a:pPr marL="3200400" lvl="7" indent="0" algn="just">
              <a:lnSpc>
                <a:spcPct val="110000"/>
              </a:lnSpc>
              <a:buClr>
                <a:schemeClr val="bg1">
                  <a:lumMod val="85000"/>
                  <a:lumOff val="15000"/>
                </a:schemeClr>
              </a:buClr>
              <a:buNone/>
            </a:pPr>
            <a:endParaRPr lang="en-GB" sz="2000" dirty="0">
              <a:solidFill>
                <a:srgbClr val="000000"/>
              </a:solidFill>
              <a:latin typeface="Times New Roman" panose="02020603050405020304" pitchFamily="18" charset="0"/>
              <a:cs typeface="Times New Roman" panose="02020603050405020304" pitchFamily="18" charset="0"/>
            </a:endParaRPr>
          </a:p>
          <a:p>
            <a:pPr lvl="5" algn="just">
              <a:lnSpc>
                <a:spcPct val="250000"/>
              </a:lnSpc>
              <a:buClr>
                <a:schemeClr val="bg1">
                  <a:lumMod val="85000"/>
                  <a:lumOff val="15000"/>
                </a:schemeClr>
              </a:buClr>
              <a:buFont typeface="Wingdings" panose="05000000000000000000" pitchFamily="2" charset="2"/>
              <a:buChar char="v"/>
            </a:pPr>
            <a:endParaRPr lang="en-GB" sz="700"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7668305"/>
      </p:ext>
    </p:extLst>
  </p:cSld>
  <p:clrMapOvr>
    <a:masterClrMapping/>
  </p:clrMapOvr>
  <mc:AlternateContent xmlns:mc="http://schemas.openxmlformats.org/markup-compatibility/2006">
    <mc:Choice xmlns:p14="http://schemas.microsoft.com/office/powerpoint/2010/main" Requires="p14">
      <p:transition spd="slow" p14:dur="2000" advTm="25097"/>
    </mc:Choice>
    <mc:Fallback>
      <p:transition spd="slow" advTm="2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610100"/>
          </a:xfrm>
        </p:spPr>
        <p:txBody>
          <a:bodyPr>
            <a:normAutofit/>
          </a:bodyPr>
          <a:lstStyle/>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Get a deep finger-prick under aseptic conditions to get free-flowing blood. Start the stop watch and note the time. </a:t>
            </a:r>
          </a:p>
          <a:p>
            <a:pPr marL="1828800" lvl="4" indent="0" algn="just">
              <a:lnSpc>
                <a:spcPct val="200000"/>
              </a:lnSpc>
              <a:buClr>
                <a:schemeClr val="bg1">
                  <a:lumMod val="85000"/>
                  <a:lumOff val="15000"/>
                </a:schemeClr>
              </a:buClr>
              <a:buNone/>
            </a:pPr>
            <a:endParaRPr lang="en-GB" sz="6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Absorb/remove the blood drops every 30 seconds by touching the puncture site with the filter paper along its edges, without pressing the wound. </a:t>
            </a:r>
          </a:p>
          <a:p>
            <a:pPr marL="2228850" lvl="5" indent="0" algn="just">
              <a:lnSpc>
                <a:spcPct val="200000"/>
              </a:lnSpc>
              <a:buClr>
                <a:schemeClr val="bg1">
                  <a:lumMod val="85000"/>
                  <a:lumOff val="15000"/>
                </a:schemeClr>
              </a:buClr>
              <a:buNone/>
            </a:pPr>
            <a:endParaRPr lang="en-GB" sz="1000" dirty="0">
              <a:solidFill>
                <a:srgbClr val="000000"/>
              </a:solidFill>
              <a:latin typeface="Times New Roman" panose="02020603050405020304" pitchFamily="18" charset="0"/>
              <a:cs typeface="Times New Roman" panose="02020603050405020304" pitchFamily="18"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8974463"/>
      </p:ext>
    </p:extLst>
  </p:cSld>
  <p:clrMapOvr>
    <a:masterClrMapping/>
  </p:clrMapOvr>
  <mc:AlternateContent xmlns:mc="http://schemas.openxmlformats.org/markup-compatibility/2006">
    <mc:Choice xmlns:p14="http://schemas.microsoft.com/office/powerpoint/2010/main" Requires="p14">
      <p:transition spd="slow" p14:dur="2000" advTm="29161"/>
    </mc:Choice>
    <mc:Fallback>
      <p:transition spd="slow" advTm="29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521200"/>
          </a:xfrm>
        </p:spPr>
        <p:txBody>
          <a:bodyPr>
            <a:normAutofit/>
          </a:bodyPr>
          <a:lstStyle/>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Number the blood spots 1 onwards. </a:t>
            </a:r>
          </a:p>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Note the time when bleeding stops, i.e. when there is no trace of blood spot on the filter paper. Encircle this spot and number it as well. This is the end point.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8222117"/>
      </p:ext>
    </p:extLst>
  </p:cSld>
  <p:clrMapOvr>
    <a:masterClrMapping/>
  </p:clrMapOvr>
  <mc:AlternateContent xmlns:mc="http://schemas.openxmlformats.org/markup-compatibility/2006">
    <mc:Choice xmlns:p14="http://schemas.microsoft.com/office/powerpoint/2010/main" Requires="p14">
      <p:transition spd="slow" p14:dur="2000" advTm="21936"/>
    </mc:Choice>
    <mc:Fallback>
      <p:transition spd="slow" advTm="2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521200"/>
          </a:xfrm>
        </p:spPr>
        <p:txBody>
          <a:bodyPr>
            <a:normAutofit fontScale="92500"/>
          </a:bodyPr>
          <a:lstStyle/>
          <a:p>
            <a:pPr marL="457200" indent="-457200" algn="just">
              <a:lnSpc>
                <a:spcPct val="250000"/>
              </a:lnSpc>
              <a:buClr>
                <a:schemeClr val="bg1">
                  <a:lumMod val="85000"/>
                  <a:lumOff val="15000"/>
                </a:schemeClr>
              </a:buClr>
              <a:buFont typeface="+mj-lt"/>
              <a:buAutoNum type="arabicPeriod" startAt="5"/>
            </a:pPr>
            <a:r>
              <a:rPr lang="en-GB" sz="2800" dirty="0">
                <a:solidFill>
                  <a:srgbClr val="000000"/>
                </a:solidFill>
                <a:latin typeface="Times New Roman" panose="02020603050405020304" pitchFamily="18" charset="0"/>
                <a:cs typeface="Times New Roman" panose="02020603050405020304" pitchFamily="18" charset="0"/>
              </a:rPr>
              <a:t>Count the number of blood spots and express your result in minutes and seconds.</a:t>
            </a:r>
          </a:p>
          <a:p>
            <a:pPr marL="457200" indent="-457200" algn="just">
              <a:lnSpc>
                <a:spcPct val="250000"/>
              </a:lnSpc>
              <a:buClr>
                <a:schemeClr val="bg1">
                  <a:lumMod val="85000"/>
                  <a:lumOff val="15000"/>
                </a:schemeClr>
              </a:buClr>
              <a:buFont typeface="+mj-lt"/>
              <a:buAutoNum type="arabicPeriod" startAt="5"/>
            </a:pPr>
            <a:r>
              <a:rPr lang="en-GB" sz="2800" dirty="0">
                <a:solidFill>
                  <a:srgbClr val="000000"/>
                </a:solidFill>
                <a:latin typeface="Times New Roman" panose="02020603050405020304" pitchFamily="18" charset="0"/>
                <a:cs typeface="Times New Roman" panose="02020603050405020304" pitchFamily="18" charset="0"/>
              </a:rPr>
              <a:t>Bleeding time= Number of blood spot / 2</a:t>
            </a:r>
          </a:p>
          <a:p>
            <a:pPr algn="just">
              <a:lnSpc>
                <a:spcPct val="25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Normal bleeding time = 1–5 minutes.</a:t>
            </a:r>
          </a:p>
          <a:p>
            <a:pPr marL="3143250" lvl="7" indent="0" algn="just">
              <a:lnSpc>
                <a:spcPct val="250000"/>
              </a:lnSpc>
              <a:buClr>
                <a:schemeClr val="bg1">
                  <a:lumMod val="85000"/>
                  <a:lumOff val="15000"/>
                </a:schemeClr>
              </a:buClr>
              <a:buNone/>
            </a:pPr>
            <a:endParaRPr lang="en-GB" sz="800" dirty="0">
              <a:solidFill>
                <a:srgbClr val="000000"/>
              </a:solidFill>
              <a:latin typeface="Times New Roman" panose="02020603050405020304" pitchFamily="18" charset="0"/>
              <a:cs typeface="Times New Roman" panose="02020603050405020304" pitchFamily="18" charset="0"/>
            </a:endParaRPr>
          </a:p>
          <a:p>
            <a:pPr marL="2686050" lvl="6" indent="0" algn="just">
              <a:lnSpc>
                <a:spcPct val="250000"/>
              </a:lnSpc>
              <a:buClr>
                <a:schemeClr val="bg1">
                  <a:lumMod val="85000"/>
                  <a:lumOff val="15000"/>
                </a:schemeClr>
              </a:buClr>
              <a:buNone/>
            </a:pPr>
            <a:endParaRPr lang="en-GB" sz="9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9348894"/>
      </p:ext>
    </p:extLst>
  </p:cSld>
  <p:clrMapOvr>
    <a:masterClrMapping/>
  </p:clrMapOvr>
  <mc:AlternateContent xmlns:mc="http://schemas.openxmlformats.org/markup-compatibility/2006">
    <mc:Choice xmlns:p14="http://schemas.microsoft.com/office/powerpoint/2010/main" Requires="p14">
      <p:transition spd="slow" p14:dur="2000" advTm="16740"/>
    </mc:Choice>
    <mc:Fallback>
      <p:transition spd="slow" advTm="16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Bleeding time </a:t>
            </a:r>
          </a:p>
        </p:txBody>
      </p:sp>
      <p:sp>
        <p:nvSpPr>
          <p:cNvPr id="3" name="Content Placeholder 2"/>
          <p:cNvSpPr>
            <a:spLocks noGrp="1"/>
          </p:cNvSpPr>
          <p:nvPr>
            <p:ph idx="1"/>
          </p:nvPr>
        </p:nvSpPr>
        <p:spPr>
          <a:xfrm>
            <a:off x="696000" y="2247900"/>
            <a:ext cx="10800000" cy="4521200"/>
          </a:xfrm>
        </p:spPr>
        <p:txBody>
          <a:bodyPr>
            <a:normAutofit/>
          </a:bodyPr>
          <a:lstStyle/>
          <a:p>
            <a:pPr marL="457200" indent="-457200" algn="just">
              <a:lnSpc>
                <a:spcPct val="250000"/>
              </a:lnSpc>
              <a:buClr>
                <a:schemeClr val="bg1">
                  <a:lumMod val="85000"/>
                  <a:lumOff val="15000"/>
                </a:schemeClr>
              </a:buClr>
              <a:buFont typeface="+mj-lt"/>
              <a:buAutoNum type="arabicPeriod" startAt="5"/>
            </a:pPr>
            <a:endParaRPr lang="en-GB" sz="2800" dirty="0">
              <a:solidFill>
                <a:srgbClr val="000000"/>
              </a:solidFill>
              <a:latin typeface="Times New Roman" panose="02020603050405020304" pitchFamily="18" charset="0"/>
              <a:cs typeface="Times New Roman" panose="02020603050405020304" pitchFamily="18" charset="0"/>
            </a:endParaRPr>
          </a:p>
          <a:p>
            <a:pPr marL="2686050" lvl="6" indent="0" algn="just">
              <a:lnSpc>
                <a:spcPct val="250000"/>
              </a:lnSpc>
              <a:buClr>
                <a:schemeClr val="bg1">
                  <a:lumMod val="85000"/>
                  <a:lumOff val="15000"/>
                </a:schemeClr>
              </a:buClr>
              <a:buNone/>
            </a:pPr>
            <a:endParaRPr lang="en-GB" sz="900" dirty="0">
              <a:solidFill>
                <a:srgbClr val="000000"/>
              </a:solidFill>
              <a:latin typeface="Times New Roman" panose="02020603050405020304" pitchFamily="18" charset="0"/>
              <a:cs typeface="Times New Roman" panose="02020603050405020304" pitchFamily="18" charset="0"/>
            </a:endParaRPr>
          </a:p>
        </p:txBody>
      </p:sp>
      <p:pic>
        <p:nvPicPr>
          <p:cNvPr id="5" name="Content Placeholder 3"/>
          <p:cNvPicPr>
            <a:picLocks noChangeAspect="1"/>
          </p:cNvPicPr>
          <p:nvPr/>
        </p:nvPicPr>
        <p:blipFill rotWithShape="1">
          <a:blip r:embed="rId4"/>
          <a:srcRect l="43207" b="14724"/>
          <a:stretch/>
        </p:blipFill>
        <p:spPr>
          <a:xfrm>
            <a:off x="696000" y="2247900"/>
            <a:ext cx="4788000" cy="4145400"/>
          </a:xfrm>
          <a:prstGeom prst="rect">
            <a:avLst/>
          </a:prstGeom>
        </p:spPr>
      </p:pic>
      <p:pic>
        <p:nvPicPr>
          <p:cNvPr id="6" name="Content Placeholder 3"/>
          <p:cNvPicPr>
            <a:picLocks noChangeAspect="1"/>
          </p:cNvPicPr>
          <p:nvPr/>
        </p:nvPicPr>
        <p:blipFill>
          <a:blip r:embed="rId5"/>
          <a:stretch>
            <a:fillRect/>
          </a:stretch>
        </p:blipFill>
        <p:spPr>
          <a:xfrm>
            <a:off x="6672000" y="2247900"/>
            <a:ext cx="4788000" cy="41454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349327"/>
      </p:ext>
    </p:extLst>
  </p:cSld>
  <p:clrMapOvr>
    <a:masterClrMapping/>
  </p:clrMapOvr>
  <mc:AlternateContent xmlns:mc="http://schemas.openxmlformats.org/markup-compatibility/2006">
    <mc:Choice xmlns:p14="http://schemas.microsoft.com/office/powerpoint/2010/main" Requires="p14">
      <p:transition spd="slow" p14:dur="2000" advTm="1676"/>
    </mc:Choice>
    <mc:Fallback>
      <p:transition spd="slow" advTm="1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696000" y="2247900"/>
            <a:ext cx="10800000" cy="4610100"/>
          </a:xfrm>
        </p:spPr>
        <p:txBody>
          <a:bodyPr>
            <a:normAutofit/>
          </a:bodyPr>
          <a:lstStyle/>
          <a:p>
            <a:pPr marL="457200" indent="-457200" algn="just">
              <a:lnSpc>
                <a:spcPct val="25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The skin site chosen for BT should be scrubbed well with alcohol to increase the blood flow. </a:t>
            </a:r>
          </a:p>
          <a:p>
            <a:pPr marL="457200" indent="-457200" algn="just">
              <a:lnSpc>
                <a:spcPct val="25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The skin should be dry and the puncture should be 3–4 mm deep to give free-flowing blood. Do not squeeze. </a:t>
            </a:r>
          </a:p>
          <a:p>
            <a:pPr marL="2228850" lvl="5"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6676150"/>
      </p:ext>
    </p:extLst>
  </p:cSld>
  <p:clrMapOvr>
    <a:masterClrMapping/>
  </p:clrMapOvr>
  <mc:AlternateContent xmlns:mc="http://schemas.openxmlformats.org/markup-compatibility/2006">
    <mc:Choice xmlns:p14="http://schemas.microsoft.com/office/powerpoint/2010/main" Requires="p14">
      <p:transition spd="slow" p14:dur="2000" advTm="24710"/>
    </mc:Choice>
    <mc:Fallback>
      <p:transition spd="slow" advTm="2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696000" y="2247900"/>
            <a:ext cx="10800000" cy="4610100"/>
          </a:xfrm>
        </p:spPr>
        <p:txBody>
          <a:bodyPr>
            <a:normAutofit/>
          </a:bodyPr>
          <a:lstStyle/>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Do not press the filter paper on the puncture site. </a:t>
            </a:r>
          </a:p>
          <a:p>
            <a:pPr marL="2743200" lvl="6"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If bleeding continues for more than 10–12 minutes, stop the test and press a sterile gauze on the wound &amp; inform your instructor. </a:t>
            </a:r>
          </a:p>
          <a:p>
            <a:pPr marL="2228850" lvl="5" indent="0" algn="just">
              <a:lnSpc>
                <a:spcPct val="250000"/>
              </a:lnSpc>
              <a:buClr>
                <a:schemeClr val="bg1">
                  <a:lumMod val="85000"/>
                  <a:lumOff val="15000"/>
                </a:schemeClr>
              </a:buClr>
              <a:buNone/>
            </a:pPr>
            <a:endParaRPr lang="en-GB" sz="9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3936382"/>
      </p:ext>
    </p:extLst>
  </p:cSld>
  <p:clrMapOvr>
    <a:masterClrMapping/>
  </p:clrMapOvr>
  <mc:AlternateContent xmlns:mc="http://schemas.openxmlformats.org/markup-compatibility/2006">
    <mc:Choice xmlns:p14="http://schemas.microsoft.com/office/powerpoint/2010/main" Requires="p14">
      <p:transition spd="slow" p14:dur="2000" advTm="18258"/>
    </mc:Choice>
    <mc:Fallback>
      <p:transition spd="slow" advTm="1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CLOTTING TIME </a:t>
            </a:r>
          </a:p>
        </p:txBody>
      </p:sp>
      <p:sp>
        <p:nvSpPr>
          <p:cNvPr id="3" name="Content Placeholder 2"/>
          <p:cNvSpPr>
            <a:spLocks noGrp="1"/>
          </p:cNvSpPr>
          <p:nvPr>
            <p:ph idx="1"/>
          </p:nvPr>
        </p:nvSpPr>
        <p:spPr>
          <a:xfrm>
            <a:off x="696000" y="2247900"/>
            <a:ext cx="10800000" cy="4610100"/>
          </a:xfrm>
        </p:spPr>
        <p:txBody>
          <a:bodyPr>
            <a:normAutofit fontScale="70000" lnSpcReduction="20000"/>
          </a:bodyPr>
          <a:lstStyle/>
          <a:p>
            <a:pPr algn="just">
              <a:lnSpc>
                <a:spcPct val="200000"/>
              </a:lnSpc>
              <a:buClr>
                <a:schemeClr val="bg1">
                  <a:lumMod val="85000"/>
                  <a:lumOff val="15000"/>
                </a:schemeClr>
              </a:buClr>
              <a:buFont typeface="Wingdings" panose="05000000000000000000" pitchFamily="2" charset="2"/>
              <a:buChar char="v"/>
            </a:pPr>
            <a:r>
              <a:rPr lang="en-GB" sz="2600" b="1" dirty="0">
                <a:solidFill>
                  <a:srgbClr val="000000"/>
                </a:solidFill>
                <a:latin typeface="Times New Roman" panose="02020603050405020304" pitchFamily="18" charset="0"/>
                <a:cs typeface="Times New Roman" panose="02020603050405020304" pitchFamily="18" charset="0"/>
              </a:rPr>
              <a:t>Clotting time (CT) (coagulation time):</a:t>
            </a:r>
            <a:r>
              <a:rPr lang="en-GB" sz="2600" dirty="0">
                <a:solidFill>
                  <a:srgbClr val="000000"/>
                </a:solidFill>
                <a:latin typeface="Times New Roman" panose="02020603050405020304" pitchFamily="18" charset="0"/>
                <a:cs typeface="Times New Roman" panose="02020603050405020304" pitchFamily="18" charset="0"/>
              </a:rPr>
              <a:t> is the time interval between the entry of blood into the glass capillary tube and formation of fibrin threads. </a:t>
            </a:r>
          </a:p>
          <a:p>
            <a:pPr marL="1828800" lvl="4" indent="0" algn="just">
              <a:lnSpc>
                <a:spcPct val="200000"/>
              </a:lnSpc>
              <a:buClr>
                <a:schemeClr val="bg1">
                  <a:lumMod val="85000"/>
                  <a:lumOff val="15000"/>
                </a:schemeClr>
              </a:buClr>
              <a:buNone/>
            </a:pPr>
            <a:endParaRPr lang="en-GB" sz="1100" dirty="0">
              <a:solidFill>
                <a:srgbClr val="000000"/>
              </a:solidFill>
              <a:latin typeface="Times New Roman" panose="02020603050405020304" pitchFamily="18" charset="0"/>
              <a:cs typeface="Times New Roman" panose="02020603050405020304" pitchFamily="18" charset="0"/>
            </a:endParaRPr>
          </a:p>
          <a:p>
            <a:pPr algn="just">
              <a:lnSpc>
                <a:spcPct val="200000"/>
              </a:lnSpc>
              <a:buClr>
                <a:schemeClr val="bg1">
                  <a:lumMod val="85000"/>
                  <a:lumOff val="15000"/>
                </a:schemeClr>
              </a:buClr>
              <a:buFont typeface="Wingdings" panose="05000000000000000000" pitchFamily="2" charset="2"/>
              <a:buChar char="v"/>
            </a:pPr>
            <a:r>
              <a:rPr lang="en-GB" sz="2600" dirty="0">
                <a:solidFill>
                  <a:srgbClr val="000000"/>
                </a:solidFill>
                <a:latin typeface="Times New Roman" panose="02020603050405020304" pitchFamily="18" charset="0"/>
                <a:cs typeface="Times New Roman" panose="02020603050405020304" pitchFamily="18" charset="0"/>
              </a:rPr>
              <a:t>The clotting of blood involves both the intrinsic and the extrinsic systems of clotting; </a:t>
            </a:r>
          </a:p>
          <a:p>
            <a:pPr rtl="0" eaLnBrk="1" latinLnBrk="0" hangingPunct="1"/>
            <a:r>
              <a:rPr lang="en-GB" sz="2200" dirty="0">
                <a:solidFill>
                  <a:srgbClr val="000000"/>
                </a:solidFill>
                <a:latin typeface="Times New Roman" panose="02020603050405020304" pitchFamily="18" charset="0"/>
                <a:cs typeface="Times New Roman" panose="02020603050405020304" pitchFamily="18" charset="0"/>
              </a:rPr>
              <a:t>Injury to the blood (</a:t>
            </a:r>
            <a:r>
              <a:rPr lang="en-GB" sz="2200">
                <a:solidFill>
                  <a:srgbClr val="000000"/>
                </a:solidFill>
                <a:latin typeface="Times New Roman" panose="02020603050405020304" pitchFamily="18" charset="0"/>
                <a:cs typeface="Times New Roman" panose="02020603050405020304" pitchFamily="18" charset="0"/>
              </a:rPr>
              <a:t>intrinsic p</a:t>
            </a:r>
            <a:r>
              <a:rPr lang="en-GB" sz="1800" b="1" kern="1200">
                <a:solidFill>
                  <a:srgbClr val="000000"/>
                </a:solidFill>
                <a:effectLst/>
                <a:latin typeface="Times New Roman" panose="02020603050405020304" pitchFamily="18" charset="0"/>
                <a:ea typeface="+mn-ea"/>
                <a:cs typeface="Times New Roman" panose="02020603050405020304" pitchFamily="18" charset="0"/>
              </a:rPr>
              <a:t>Clotting time (CT) (coagulation time):</a:t>
            </a:r>
            <a:r>
              <a:rPr lang="en-GB" sz="1800" kern="1200">
                <a:solidFill>
                  <a:srgbClr val="000000"/>
                </a:solidFill>
                <a:effectLst/>
                <a:latin typeface="Times New Roman" panose="02020603050405020304" pitchFamily="18" charset="0"/>
                <a:ea typeface="+mn-ea"/>
                <a:cs typeface="Times New Roman" panose="02020603050405020304" pitchFamily="18" charset="0"/>
              </a:rPr>
              <a:t> is the time interval between the entry of blood into the glass capillary tube and formation of fibrin threads. </a:t>
            </a:r>
            <a:endParaRPr lang="ar-AE" sz="1800">
              <a:effectLst/>
            </a:endParaRPr>
          </a:p>
          <a:p>
            <a:pPr rtl="0" eaLnBrk="1" latinLnBrk="0" hangingPunct="1"/>
            <a:r>
              <a:rPr lang="en-GB" sz="1800" kern="1200">
                <a:solidFill>
                  <a:srgbClr val="000000"/>
                </a:solidFill>
                <a:effectLst/>
                <a:latin typeface="Times New Roman" panose="02020603050405020304" pitchFamily="18" charset="0"/>
                <a:ea typeface="+mn-ea"/>
                <a:cs typeface="Times New Roman" panose="02020603050405020304" pitchFamily="18" charset="0"/>
              </a:rPr>
              <a:t>The clotting of blood involves both the intrinsic and the extrinsic systems of clotting; </a:t>
            </a:r>
            <a:endParaRPr lang="ar-AE" sz="2400">
              <a:effectLst/>
            </a:endParaRPr>
          </a:p>
          <a:p>
            <a:pPr rtl="0" eaLnBrk="1" latinLnBrk="0" hangingPunct="1"/>
            <a:r>
              <a:rPr lang="en-GB" sz="1800" kern="1200">
                <a:solidFill>
                  <a:srgbClr val="000000"/>
                </a:solidFill>
                <a:effectLst/>
                <a:latin typeface="Times New Roman" panose="02020603050405020304" pitchFamily="18" charset="0"/>
                <a:ea typeface="+mn-ea"/>
                <a:cs typeface="Times New Roman" panose="02020603050405020304" pitchFamily="18" charset="0"/>
              </a:rPr>
              <a:t>Injury to the blood (intrinsic pathway). </a:t>
            </a:r>
            <a:endParaRPr lang="ar-AE" sz="2400">
              <a:effectLst/>
            </a:endParaRPr>
          </a:p>
          <a:p>
            <a:pPr rtl="0" eaLnBrk="1" latinLnBrk="0" hangingPunct="1"/>
            <a:r>
              <a:rPr lang="en-GB" sz="1800" kern="1200">
                <a:solidFill>
                  <a:srgbClr val="000000"/>
                </a:solidFill>
                <a:effectLst/>
                <a:latin typeface="Times New Roman" panose="02020603050405020304" pitchFamily="18" charset="0"/>
                <a:ea typeface="+mn-ea"/>
                <a:cs typeface="Times New Roman" panose="02020603050405020304" pitchFamily="18" charset="0"/>
              </a:rPr>
              <a:t>Injury to the tissues (extrinsic pathway). </a:t>
            </a:r>
            <a:endParaRPr lang="ar-AE" sz="2400">
              <a:effectLst/>
            </a:endParaRPr>
          </a:p>
          <a:p>
            <a:pPr lvl="1" algn="just">
              <a:lnSpc>
                <a:spcPct val="200000"/>
              </a:lnSpc>
              <a:buClr>
                <a:schemeClr val="bg1">
                  <a:lumMod val="85000"/>
                  <a:lumOff val="15000"/>
                </a:schemeClr>
              </a:buClr>
            </a:pPr>
            <a:r>
              <a:rPr lang="en-GB" sz="2200">
                <a:solidFill>
                  <a:srgbClr val="000000"/>
                </a:solidFill>
                <a:latin typeface="Times New Roman" panose="02020603050405020304" pitchFamily="18" charset="0"/>
                <a:cs typeface="Times New Roman" panose="02020603050405020304" pitchFamily="18" charset="0"/>
              </a:rPr>
              <a:t>athway</a:t>
            </a:r>
            <a:r>
              <a:rPr lang="en-GB" sz="2200" dirty="0">
                <a:solidFill>
                  <a:srgbClr val="000000"/>
                </a:solidFill>
                <a:latin typeface="Times New Roman" panose="02020603050405020304" pitchFamily="18" charset="0"/>
                <a:cs typeface="Times New Roman" panose="02020603050405020304" pitchFamily="18" charset="0"/>
              </a:rPr>
              <a:t>). </a:t>
            </a:r>
          </a:p>
          <a:p>
            <a:pPr lvl="1" algn="just">
              <a:lnSpc>
                <a:spcPct val="200000"/>
              </a:lnSpc>
              <a:buClr>
                <a:schemeClr val="bg1">
                  <a:lumMod val="85000"/>
                  <a:lumOff val="15000"/>
                </a:schemeClr>
              </a:buClr>
            </a:pPr>
            <a:r>
              <a:rPr lang="en-GB" sz="2200" dirty="0">
                <a:solidFill>
                  <a:srgbClr val="000000"/>
                </a:solidFill>
                <a:latin typeface="Times New Roman" panose="02020603050405020304" pitchFamily="18" charset="0"/>
                <a:cs typeface="Times New Roman" panose="02020603050405020304" pitchFamily="18" charset="0"/>
              </a:rPr>
              <a:t>Injury to the tissues (extrinsic pathway). </a:t>
            </a:r>
          </a:p>
          <a:p>
            <a:pPr marL="1257300" lvl="3" indent="0" algn="just">
              <a:lnSpc>
                <a:spcPct val="200000"/>
              </a:lnSpc>
              <a:buClr>
                <a:schemeClr val="bg1">
                  <a:lumMod val="85000"/>
                  <a:lumOff val="15000"/>
                </a:schemeClr>
              </a:buClr>
              <a:buNone/>
            </a:pPr>
            <a:endParaRPr lang="en-GB" sz="800" dirty="0">
              <a:solidFill>
                <a:srgbClr val="000000"/>
              </a:solidFill>
              <a:latin typeface="Times New Roman" panose="02020603050405020304" pitchFamily="18" charset="0"/>
              <a:cs typeface="Times New Roman" panose="02020603050405020304" pitchFamily="18"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3042222"/>
      </p:ext>
    </p:extLst>
  </p:cSld>
  <p:clrMapOvr>
    <a:masterClrMapping/>
  </p:clrMapOvr>
  <mc:AlternateContent xmlns:mc="http://schemas.openxmlformats.org/markup-compatibility/2006">
    <mc:Choice xmlns:p14="http://schemas.microsoft.com/office/powerpoint/2010/main" Requires="p14">
      <p:transition spd="slow" p14:dur="2000" advTm="36260"/>
    </mc:Choice>
    <mc:Fallback>
      <p:transition spd="slow" advTm="3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CLOTTING TIME </a:t>
            </a:r>
          </a:p>
        </p:txBody>
      </p:sp>
      <p:sp>
        <p:nvSpPr>
          <p:cNvPr id="3" name="Content Placeholder 2"/>
          <p:cNvSpPr>
            <a:spLocks noGrp="1"/>
          </p:cNvSpPr>
          <p:nvPr>
            <p:ph idx="1"/>
          </p:nvPr>
        </p:nvSpPr>
        <p:spPr>
          <a:xfrm>
            <a:off x="696000" y="2247900"/>
            <a:ext cx="10800000" cy="4140200"/>
          </a:xfrm>
        </p:spPr>
        <p:txBody>
          <a:bodyPr>
            <a:normAutofit/>
          </a:bodyPr>
          <a:lstStyle/>
          <a:p>
            <a:pPr>
              <a:lnSpc>
                <a:spcPct val="200000"/>
              </a:lnSpc>
              <a:buClr>
                <a:schemeClr val="bg1">
                  <a:lumMod val="85000"/>
                  <a:lumOff val="15000"/>
                </a:schemeClr>
              </a:buClr>
              <a:buFont typeface="Wingdings" panose="05000000000000000000" pitchFamily="2" charset="2"/>
              <a:buChar char="v"/>
            </a:pPr>
            <a:r>
              <a:rPr lang="en-GB" sz="3200" dirty="0">
                <a:solidFill>
                  <a:srgbClr val="000000"/>
                </a:solidFill>
                <a:latin typeface="Times New Roman" panose="02020603050405020304" pitchFamily="18" charset="0"/>
                <a:cs typeface="Times New Roman" panose="02020603050405020304" pitchFamily="18" charset="0"/>
              </a:rPr>
              <a:t>Clotting time depends on: </a:t>
            </a:r>
          </a:p>
          <a:p>
            <a:pPr marL="914400" lvl="1" indent="-457200">
              <a:lnSpc>
                <a:spcPct val="20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Nature of contact surface. </a:t>
            </a:r>
          </a:p>
          <a:p>
            <a:pPr marL="914400" lvl="1" indent="-457200">
              <a:lnSpc>
                <a:spcPct val="20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Presence or absence of clotting factors. </a:t>
            </a:r>
          </a:p>
          <a:p>
            <a:pPr marL="914400" lvl="1" indent="-457200">
              <a:lnSpc>
                <a:spcPct val="20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Temperature.</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2891780"/>
      </p:ext>
    </p:extLst>
  </p:cSld>
  <p:clrMapOvr>
    <a:masterClrMapping/>
  </p:clrMapOvr>
  <mc:AlternateContent xmlns:mc="http://schemas.openxmlformats.org/markup-compatibility/2006">
    <mc:Choice xmlns:p14="http://schemas.microsoft.com/office/powerpoint/2010/main" Requires="p14">
      <p:transition spd="slow" p14:dur="2000" advTm="9848"/>
    </mc:Choice>
    <mc:Fallback>
      <p:transition spd="slow" advTm="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relevance</a:t>
            </a:r>
          </a:p>
        </p:txBody>
      </p:sp>
      <p:sp>
        <p:nvSpPr>
          <p:cNvPr id="3" name="Content Placeholder 2"/>
          <p:cNvSpPr>
            <a:spLocks noGrp="1"/>
          </p:cNvSpPr>
          <p:nvPr>
            <p:ph idx="1"/>
          </p:nvPr>
        </p:nvSpPr>
        <p:spPr>
          <a:xfrm>
            <a:off x="696000" y="2247900"/>
            <a:ext cx="10800000" cy="4610100"/>
          </a:xfrm>
        </p:spPr>
        <p:txBody>
          <a:bodyPr>
            <a:noAutofit/>
          </a:bodyPr>
          <a:lstStyle/>
          <a:p>
            <a:pPr algn="just">
              <a:lnSpc>
                <a:spcPct val="250000"/>
              </a:lnSpc>
              <a:buClr>
                <a:schemeClr val="bg1">
                  <a:lumMod val="85000"/>
                  <a:lumOff val="15000"/>
                </a:schemeClr>
              </a:buClr>
              <a:buFont typeface="Wingdings" panose="05000000000000000000" pitchFamily="2" charset="2"/>
              <a:buChar char="v"/>
            </a:pPr>
            <a:r>
              <a:rPr lang="en-GB" sz="2400" dirty="0">
                <a:solidFill>
                  <a:srgbClr val="000000"/>
                </a:solidFill>
                <a:latin typeface="Times New Roman" panose="02020603050405020304" pitchFamily="18" charset="0"/>
                <a:cs typeface="Times New Roman" panose="02020603050405020304" pitchFamily="18" charset="0"/>
              </a:rPr>
              <a:t>Bleeding after injury is a common experience for most of us. But bleeding stops automatically within a few minutes. </a:t>
            </a:r>
          </a:p>
          <a:p>
            <a:pPr marL="3200400" lvl="7"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a:p>
            <a:pPr algn="just">
              <a:lnSpc>
                <a:spcPct val="250000"/>
              </a:lnSpc>
              <a:buClr>
                <a:schemeClr val="bg1">
                  <a:lumMod val="85000"/>
                  <a:lumOff val="15000"/>
                </a:schemeClr>
              </a:buClr>
              <a:buFont typeface="Wingdings" panose="05000000000000000000" pitchFamily="2" charset="2"/>
              <a:buChar char="v"/>
            </a:pPr>
            <a:r>
              <a:rPr lang="en-GB" sz="2400" dirty="0">
                <a:solidFill>
                  <a:srgbClr val="000000"/>
                </a:solidFill>
                <a:latin typeface="Times New Roman" panose="02020603050405020304" pitchFamily="18" charset="0"/>
                <a:cs typeface="Times New Roman" panose="02020603050405020304" pitchFamily="18" charset="0"/>
              </a:rPr>
              <a:t>However, suspicion of a disease arises when there is frequent &amp; prolonged bleeding with minor injuries, such as during shaving, cutting of nails, or a fall on the knees. </a:t>
            </a:r>
          </a:p>
          <a:p>
            <a:pPr marL="2686050" lvl="6"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040258"/>
      </p:ext>
    </p:extLst>
  </p:cSld>
  <p:clrMapOvr>
    <a:masterClrMapping/>
  </p:clrMapOvr>
  <mc:AlternateContent xmlns:mc="http://schemas.openxmlformats.org/markup-compatibility/2006">
    <mc:Choice xmlns:p14="http://schemas.microsoft.com/office/powerpoint/2010/main" Requires="p14">
      <p:transition spd="slow" p14:dur="2000" advTm="26707"/>
    </mc:Choice>
    <mc:Fallback>
      <p:transition spd="slow" advTm="2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NORMAL VALUE</a:t>
            </a:r>
          </a:p>
        </p:txBody>
      </p:sp>
      <p:sp>
        <p:nvSpPr>
          <p:cNvPr id="3" name="Content Placeholder 2"/>
          <p:cNvSpPr>
            <a:spLocks noGrp="1"/>
          </p:cNvSpPr>
          <p:nvPr>
            <p:ph idx="1"/>
          </p:nvPr>
        </p:nvSpPr>
        <p:spPr>
          <a:xfrm>
            <a:off x="696000" y="2247900"/>
            <a:ext cx="10800000" cy="4610100"/>
          </a:xfrm>
        </p:spPr>
        <p:txBody>
          <a:bodyPr>
            <a:normAutofit/>
          </a:bodyPr>
          <a:lstStyle/>
          <a:p>
            <a:pPr algn="just">
              <a:lnSpc>
                <a:spcPct val="250000"/>
              </a:lnSpc>
              <a:buClr>
                <a:schemeClr val="bg1">
                  <a:lumMod val="85000"/>
                  <a:lumOff val="15000"/>
                </a:schemeClr>
              </a:buClr>
              <a:buFont typeface="Wingdings" panose="05000000000000000000" pitchFamily="2" charset="2"/>
              <a:buChar char="v"/>
            </a:pPr>
            <a:r>
              <a:rPr lang="en-GB" sz="2400" dirty="0">
                <a:solidFill>
                  <a:srgbClr val="000000"/>
                </a:solidFill>
                <a:latin typeface="Times New Roman" panose="02020603050405020304" pitchFamily="18" charset="0"/>
                <a:cs typeface="Times New Roman" panose="02020603050405020304" pitchFamily="18" charset="0"/>
              </a:rPr>
              <a:t>Normal clotting time = 3–6 minutes.</a:t>
            </a:r>
          </a:p>
          <a:p>
            <a:pPr marL="2286000" lvl="5" indent="0" algn="just">
              <a:lnSpc>
                <a:spcPct val="250000"/>
              </a:lnSpc>
              <a:buClr>
                <a:schemeClr val="bg1">
                  <a:lumMod val="85000"/>
                  <a:lumOff val="15000"/>
                </a:schemeClr>
              </a:buClr>
              <a:buNone/>
            </a:pPr>
            <a:endParaRPr lang="en-GB" sz="400" dirty="0">
              <a:solidFill>
                <a:srgbClr val="000000"/>
              </a:solidFill>
              <a:latin typeface="Times New Roman" panose="02020603050405020304" pitchFamily="18" charset="0"/>
              <a:cs typeface="Times New Roman" panose="02020603050405020304" pitchFamily="18" charset="0"/>
            </a:endParaRPr>
          </a:p>
          <a:p>
            <a:pPr algn="just">
              <a:lnSpc>
                <a:spcPct val="250000"/>
              </a:lnSpc>
              <a:buClr>
                <a:schemeClr val="bg1">
                  <a:lumMod val="85000"/>
                  <a:lumOff val="15000"/>
                </a:schemeClr>
              </a:buClr>
              <a:buFont typeface="Wingdings" panose="05000000000000000000" pitchFamily="2" charset="2"/>
              <a:buChar char="v"/>
            </a:pPr>
            <a:r>
              <a:rPr lang="en-GB" sz="2400" dirty="0">
                <a:solidFill>
                  <a:srgbClr val="000000"/>
                </a:solidFill>
                <a:latin typeface="Times New Roman" panose="02020603050405020304" pitchFamily="18" charset="0"/>
                <a:cs typeface="Times New Roman" panose="02020603050405020304" pitchFamily="18" charset="0"/>
              </a:rPr>
              <a:t> The CT is prolonged in </a:t>
            </a:r>
            <a:r>
              <a:rPr lang="en-GB" sz="2400" dirty="0" err="1">
                <a:solidFill>
                  <a:srgbClr val="000000"/>
                </a:solidFill>
                <a:latin typeface="Times New Roman" panose="02020603050405020304" pitchFamily="18" charset="0"/>
                <a:cs typeface="Times New Roman" panose="02020603050405020304" pitchFamily="18" charset="0"/>
              </a:rPr>
              <a:t>hemophilia</a:t>
            </a:r>
            <a:r>
              <a:rPr lang="en-GB" sz="2400" dirty="0">
                <a:solidFill>
                  <a:srgbClr val="000000"/>
                </a:solidFill>
                <a:latin typeface="Times New Roman" panose="02020603050405020304" pitchFamily="18" charset="0"/>
                <a:cs typeface="Times New Roman" panose="02020603050405020304" pitchFamily="18" charset="0"/>
              </a:rPr>
              <a:t> and other clotting disorders, because thrombin cannot normally be generated. Yet, the BT, which reflects platelet plug formation and vasoconstriction, independently of clot formation, is normal.</a:t>
            </a:r>
          </a:p>
          <a:p>
            <a:pPr marL="2286000" lvl="5"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5451639"/>
      </p:ext>
    </p:extLst>
  </p:cSld>
  <p:clrMapOvr>
    <a:masterClrMapping/>
  </p:clrMapOvr>
  <mc:AlternateContent xmlns:mc="http://schemas.openxmlformats.org/markup-compatibility/2006">
    <mc:Choice xmlns:p14="http://schemas.microsoft.com/office/powerpoint/2010/main" Requires="p14">
      <p:transition spd="slow" p14:dur="2000" advTm="30682"/>
    </mc:Choice>
    <mc:Fallback>
      <p:transition spd="slow" advTm="3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INCREASED CLOTTING TIME </a:t>
            </a:r>
          </a:p>
        </p:txBody>
      </p:sp>
      <p:sp>
        <p:nvSpPr>
          <p:cNvPr id="3" name="Content Placeholder 2"/>
          <p:cNvSpPr>
            <a:spLocks noGrp="1"/>
          </p:cNvSpPr>
          <p:nvPr>
            <p:ph idx="1"/>
          </p:nvPr>
        </p:nvSpPr>
        <p:spPr>
          <a:xfrm>
            <a:off x="696000" y="2247900"/>
            <a:ext cx="10800000" cy="4610100"/>
          </a:xfrm>
        </p:spPr>
        <p:txBody>
          <a:bodyPr>
            <a:normAutofit fontScale="92500" lnSpcReduction="10000"/>
          </a:bodyPr>
          <a:lstStyle/>
          <a:p>
            <a:pPr marL="571500" indent="-514350" algn="just">
              <a:lnSpc>
                <a:spcPct val="250000"/>
              </a:lnSpc>
              <a:buClr>
                <a:schemeClr val="bg1">
                  <a:lumMod val="85000"/>
                  <a:lumOff val="15000"/>
                </a:schemeClr>
              </a:buClr>
              <a:buFont typeface="+mj-lt"/>
              <a:buAutoNum type="alphaUcPeriod"/>
            </a:pPr>
            <a:r>
              <a:rPr lang="en-GB" sz="2800" dirty="0">
                <a:solidFill>
                  <a:srgbClr val="000000"/>
                </a:solidFill>
                <a:latin typeface="Times New Roman" panose="02020603050405020304" pitchFamily="18" charset="0"/>
                <a:cs typeface="Times New Roman" panose="02020603050405020304" pitchFamily="18" charset="0"/>
              </a:rPr>
              <a:t>Hereditary coagulation disorders</a:t>
            </a:r>
          </a:p>
          <a:p>
            <a:pPr marL="971550" lvl="1" indent="-457200" algn="just">
              <a:lnSpc>
                <a:spcPct val="250000"/>
              </a:lnSpc>
              <a:buClr>
                <a:schemeClr val="bg1">
                  <a:lumMod val="85000"/>
                  <a:lumOff val="15000"/>
                </a:schemeClr>
              </a:buClr>
              <a:buFont typeface="+mj-lt"/>
              <a:buAutoNum type="arabicPeriod"/>
            </a:pPr>
            <a:r>
              <a:rPr lang="en-GB" sz="2200" dirty="0" err="1">
                <a:solidFill>
                  <a:srgbClr val="000000"/>
                </a:solidFill>
                <a:latin typeface="Times New Roman" panose="02020603050405020304" pitchFamily="18" charset="0"/>
                <a:cs typeface="Times New Roman" panose="02020603050405020304" pitchFamily="18" charset="0"/>
              </a:rPr>
              <a:t>Hemophilias</a:t>
            </a:r>
            <a:r>
              <a:rPr lang="en-GB" sz="2200" dirty="0">
                <a:solidFill>
                  <a:srgbClr val="000000"/>
                </a:solidFill>
                <a:latin typeface="Times New Roman" panose="02020603050405020304" pitchFamily="18" charset="0"/>
                <a:cs typeface="Times New Roman" panose="02020603050405020304" pitchFamily="18" charset="0"/>
              </a:rPr>
              <a:t>	</a:t>
            </a:r>
          </a:p>
          <a:p>
            <a:pPr marL="971550" lvl="1" indent="-457200" algn="just">
              <a:lnSpc>
                <a:spcPct val="25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Von </a:t>
            </a:r>
            <a:r>
              <a:rPr lang="en-GB" sz="2200" dirty="0" err="1">
                <a:solidFill>
                  <a:srgbClr val="000000"/>
                </a:solidFill>
                <a:latin typeface="Times New Roman" panose="02020603050405020304" pitchFamily="18" charset="0"/>
                <a:cs typeface="Times New Roman" panose="02020603050405020304" pitchFamily="18" charset="0"/>
              </a:rPr>
              <a:t>Willebrand</a:t>
            </a:r>
            <a:r>
              <a:rPr lang="en-GB" sz="2200" dirty="0">
                <a:solidFill>
                  <a:srgbClr val="000000"/>
                </a:solidFill>
                <a:latin typeface="Times New Roman" panose="02020603050405020304" pitchFamily="18" charset="0"/>
                <a:cs typeface="Times New Roman" panose="02020603050405020304" pitchFamily="18" charset="0"/>
              </a:rPr>
              <a:t> disease</a:t>
            </a:r>
          </a:p>
          <a:p>
            <a:pPr marL="971550" lvl="1" indent="-457200" algn="just">
              <a:lnSpc>
                <a:spcPct val="250000"/>
              </a:lnSpc>
              <a:buClr>
                <a:schemeClr val="bg1">
                  <a:lumMod val="85000"/>
                  <a:lumOff val="15000"/>
                </a:schemeClr>
              </a:buClr>
              <a:buFont typeface="+mj-lt"/>
              <a:buAutoNum type="arabicPeriod"/>
            </a:pPr>
            <a:r>
              <a:rPr lang="en-GB" sz="2200" dirty="0" err="1">
                <a:solidFill>
                  <a:srgbClr val="000000"/>
                </a:solidFill>
                <a:latin typeface="Times New Roman" panose="02020603050405020304" pitchFamily="18" charset="0"/>
                <a:cs typeface="Times New Roman" panose="02020603050405020304" pitchFamily="18" charset="0"/>
              </a:rPr>
              <a:t>Afibrinogenemia</a:t>
            </a:r>
            <a:r>
              <a:rPr lang="en-GB" sz="2200" dirty="0">
                <a:solidFill>
                  <a:srgbClr val="000000"/>
                </a:solidFill>
                <a:latin typeface="Times New Roman" panose="02020603050405020304" pitchFamily="18" charset="0"/>
                <a:cs typeface="Times New Roman" panose="02020603050405020304" pitchFamily="18" charset="0"/>
              </a:rPr>
              <a:t> and dysfibrinogenemia </a:t>
            </a:r>
          </a:p>
          <a:p>
            <a:pPr marL="971550" lvl="1" indent="-457200" algn="just">
              <a:lnSpc>
                <a:spcPct val="25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Deficiency of factor XIII</a:t>
            </a:r>
          </a:p>
          <a:p>
            <a:pPr marL="1771650" lvl="4" indent="0" algn="just">
              <a:lnSpc>
                <a:spcPct val="250000"/>
              </a:lnSpc>
              <a:buClr>
                <a:schemeClr val="bg1">
                  <a:lumMod val="85000"/>
                  <a:lumOff val="15000"/>
                </a:schemeClr>
              </a:buClr>
              <a:buNone/>
            </a:pPr>
            <a:endParaRPr lang="en-GB" sz="13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4029598"/>
      </p:ext>
    </p:extLst>
  </p:cSld>
  <p:clrMapOvr>
    <a:masterClrMapping/>
  </p:clrMapOvr>
  <mc:AlternateContent xmlns:mc="http://schemas.openxmlformats.org/markup-compatibility/2006">
    <mc:Choice xmlns:p14="http://schemas.microsoft.com/office/powerpoint/2010/main" Requires="p14">
      <p:transition spd="slow" p14:dur="2000" advTm="22959"/>
    </mc:Choice>
    <mc:Fallback>
      <p:transition spd="slow" advTm="2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INCREASED CLOTTING TIME </a:t>
            </a:r>
          </a:p>
        </p:txBody>
      </p:sp>
      <p:sp>
        <p:nvSpPr>
          <p:cNvPr id="3" name="Content Placeholder 2"/>
          <p:cNvSpPr>
            <a:spLocks noGrp="1"/>
          </p:cNvSpPr>
          <p:nvPr>
            <p:ph idx="1"/>
          </p:nvPr>
        </p:nvSpPr>
        <p:spPr>
          <a:xfrm>
            <a:off x="696000" y="2247900"/>
            <a:ext cx="10800000" cy="4610100"/>
          </a:xfrm>
        </p:spPr>
        <p:txBody>
          <a:bodyPr>
            <a:normAutofit/>
          </a:bodyPr>
          <a:lstStyle/>
          <a:p>
            <a:pPr marL="571500" indent="-514350" algn="just">
              <a:lnSpc>
                <a:spcPct val="250000"/>
              </a:lnSpc>
              <a:buClr>
                <a:schemeClr val="bg1">
                  <a:lumMod val="85000"/>
                  <a:lumOff val="15000"/>
                </a:schemeClr>
              </a:buClr>
              <a:buFont typeface="+mj-lt"/>
              <a:buAutoNum type="alphaUcPeriod" startAt="2"/>
            </a:pPr>
            <a:r>
              <a:rPr lang="en-GB" sz="2800" dirty="0">
                <a:solidFill>
                  <a:srgbClr val="000000"/>
                </a:solidFill>
                <a:latin typeface="Times New Roman" panose="02020603050405020304" pitchFamily="18" charset="0"/>
                <a:cs typeface="Times New Roman" panose="02020603050405020304" pitchFamily="18" charset="0"/>
              </a:rPr>
              <a:t>Acquired coagulation disorders </a:t>
            </a:r>
          </a:p>
          <a:p>
            <a:pPr marL="857250" lvl="1" indent="-342900" algn="just">
              <a:lnSpc>
                <a:spcPct val="170000"/>
              </a:lnSpc>
              <a:buClr>
                <a:schemeClr val="bg1">
                  <a:lumMod val="85000"/>
                  <a:lumOff val="15000"/>
                </a:schemeClr>
              </a:buClr>
              <a:buFont typeface="+mj-lt"/>
              <a:buAutoNum type="arabicPeriod"/>
            </a:pPr>
            <a:r>
              <a:rPr lang="en-GB" sz="1900" dirty="0">
                <a:solidFill>
                  <a:srgbClr val="000000"/>
                </a:solidFill>
                <a:latin typeface="Times New Roman" panose="02020603050405020304" pitchFamily="18" charset="0"/>
                <a:cs typeface="Times New Roman" panose="02020603050405020304" pitchFamily="18" charset="0"/>
              </a:rPr>
              <a:t>Vitamin K deficiency </a:t>
            </a:r>
          </a:p>
          <a:p>
            <a:pPr marL="857250" lvl="1" indent="-342900" algn="just">
              <a:lnSpc>
                <a:spcPct val="170000"/>
              </a:lnSpc>
              <a:buClr>
                <a:schemeClr val="bg1">
                  <a:lumMod val="85000"/>
                  <a:lumOff val="15000"/>
                </a:schemeClr>
              </a:buClr>
              <a:buFont typeface="+mj-lt"/>
              <a:buAutoNum type="arabicPeriod"/>
            </a:pPr>
            <a:r>
              <a:rPr lang="en-GB" sz="1900" dirty="0">
                <a:solidFill>
                  <a:srgbClr val="000000"/>
                </a:solidFill>
                <a:latin typeface="Times New Roman" panose="02020603050405020304" pitchFamily="18" charset="0"/>
                <a:cs typeface="Times New Roman" panose="02020603050405020304" pitchFamily="18" charset="0"/>
              </a:rPr>
              <a:t>Liver diseases</a:t>
            </a:r>
          </a:p>
          <a:p>
            <a:pPr marL="857250" lvl="1" indent="-342900" algn="just">
              <a:lnSpc>
                <a:spcPct val="170000"/>
              </a:lnSpc>
              <a:buClr>
                <a:schemeClr val="bg1">
                  <a:lumMod val="85000"/>
                  <a:lumOff val="15000"/>
                </a:schemeClr>
              </a:buClr>
              <a:buFont typeface="+mj-lt"/>
              <a:buAutoNum type="arabicPeriod"/>
            </a:pPr>
            <a:r>
              <a:rPr lang="en-GB" sz="1900" dirty="0">
                <a:solidFill>
                  <a:srgbClr val="000000"/>
                </a:solidFill>
                <a:latin typeface="Times New Roman" panose="02020603050405020304" pitchFamily="18" charset="0"/>
                <a:cs typeface="Times New Roman" panose="02020603050405020304" pitchFamily="18" charset="0"/>
              </a:rPr>
              <a:t>Intravascular clotting </a:t>
            </a:r>
          </a:p>
          <a:p>
            <a:pPr marL="857250" lvl="1" indent="-342900" algn="just">
              <a:lnSpc>
                <a:spcPct val="170000"/>
              </a:lnSpc>
              <a:buClr>
                <a:schemeClr val="bg1">
                  <a:lumMod val="85000"/>
                  <a:lumOff val="15000"/>
                </a:schemeClr>
              </a:buClr>
              <a:buFont typeface="+mj-lt"/>
              <a:buAutoNum type="arabicPeriod"/>
            </a:pPr>
            <a:r>
              <a:rPr lang="en-GB" sz="1900" dirty="0">
                <a:solidFill>
                  <a:srgbClr val="000000"/>
                </a:solidFill>
                <a:latin typeface="Times New Roman" panose="02020603050405020304" pitchFamily="18" charset="0"/>
                <a:cs typeface="Times New Roman" panose="02020603050405020304" pitchFamily="18" charset="0"/>
              </a:rPr>
              <a:t>Anticoagulant therapy </a:t>
            </a:r>
          </a:p>
          <a:p>
            <a:pPr marL="571500" indent="-514350" algn="just">
              <a:lnSpc>
                <a:spcPct val="160000"/>
              </a:lnSpc>
              <a:buClr>
                <a:schemeClr val="bg1">
                  <a:lumMod val="85000"/>
                  <a:lumOff val="15000"/>
                </a:schemeClr>
              </a:buClr>
              <a:buFont typeface="+mj-lt"/>
              <a:buAutoNum type="alphaUcPeriod" startAt="2"/>
            </a:pPr>
            <a:r>
              <a:rPr lang="en-GB" sz="2800" dirty="0" err="1">
                <a:solidFill>
                  <a:srgbClr val="000000"/>
                </a:solidFill>
                <a:latin typeface="Times New Roman" panose="02020603050405020304" pitchFamily="18" charset="0"/>
                <a:cs typeface="Times New Roman" panose="02020603050405020304" pitchFamily="18" charset="0"/>
              </a:rPr>
              <a:t>Newborns</a:t>
            </a:r>
            <a:endParaRPr lang="en-GB" sz="2800" dirty="0">
              <a:solidFill>
                <a:srgbClr val="000000"/>
              </a:solidFill>
              <a:latin typeface="Times New Roman" panose="02020603050405020304" pitchFamily="18" charset="0"/>
              <a:cs typeface="Times New Roman" panose="02020603050405020304" pitchFamily="18" charset="0"/>
            </a:endParaRPr>
          </a:p>
          <a:p>
            <a:pPr marL="2743200" lvl="6" indent="0" algn="just">
              <a:lnSpc>
                <a:spcPct val="250000"/>
              </a:lnSpc>
              <a:buClr>
                <a:schemeClr val="bg1">
                  <a:lumMod val="85000"/>
                  <a:lumOff val="15000"/>
                </a:schemeClr>
              </a:buClr>
              <a:buNone/>
            </a:pPr>
            <a:endParaRPr lang="en-GB" sz="9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8237876"/>
      </p:ext>
    </p:extLst>
  </p:cSld>
  <p:clrMapOvr>
    <a:masterClrMapping/>
  </p:clrMapOvr>
  <mc:AlternateContent xmlns:mc="http://schemas.openxmlformats.org/markup-compatibility/2006">
    <mc:Choice xmlns:p14="http://schemas.microsoft.com/office/powerpoint/2010/main" Requires="p14">
      <p:transition spd="slow" p14:dur="2000" advTm="16157"/>
    </mc:Choice>
    <mc:Fallback>
      <p:transition spd="slow" advTm="16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58750" y="152401"/>
            <a:ext cx="11874500" cy="6553199"/>
          </a:xfrm>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2564216"/>
      </p:ext>
    </p:extLst>
  </p:cSld>
  <p:clrMapOvr>
    <a:masterClrMapping/>
  </p:clrMapOvr>
  <mc:AlternateContent xmlns:mc="http://schemas.openxmlformats.org/markup-compatibility/2006">
    <mc:Choice xmlns:p14="http://schemas.microsoft.com/office/powerpoint/2010/main" Requires="p14">
      <p:transition spd="slow" p14:dur="2000" advTm="34168"/>
    </mc:Choice>
    <mc:Fallback>
      <p:transition spd="slow" advTm="3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Materials </a:t>
            </a:r>
          </a:p>
        </p:txBody>
      </p:sp>
      <p:sp>
        <p:nvSpPr>
          <p:cNvPr id="3" name="Content Placeholder 2"/>
          <p:cNvSpPr>
            <a:spLocks noGrp="1"/>
          </p:cNvSpPr>
          <p:nvPr>
            <p:ph idx="1"/>
          </p:nvPr>
        </p:nvSpPr>
        <p:spPr>
          <a:xfrm>
            <a:off x="696000" y="2247900"/>
            <a:ext cx="10800000" cy="4610100"/>
          </a:xfrm>
        </p:spPr>
        <p:txBody>
          <a:bodyPr>
            <a:noAutofit/>
          </a:bodyPr>
          <a:lstStyle/>
          <a:p>
            <a:pPr marL="457200" indent="-457200" algn="just">
              <a:lnSpc>
                <a:spcPct val="250000"/>
              </a:lnSpc>
              <a:buClr>
                <a:schemeClr val="bg1">
                  <a:lumMod val="85000"/>
                  <a:lumOff val="15000"/>
                </a:schemeClr>
              </a:buClr>
              <a:buFont typeface="+mj-lt"/>
              <a:buAutoNum type="arabicPeriod"/>
            </a:pPr>
            <a:r>
              <a:rPr lang="en-GB" sz="3200" dirty="0">
                <a:solidFill>
                  <a:srgbClr val="000000"/>
                </a:solidFill>
                <a:latin typeface="Times New Roman" panose="02020603050405020304" pitchFamily="18" charset="0"/>
                <a:cs typeface="Times New Roman" panose="02020603050405020304" pitchFamily="18" charset="0"/>
              </a:rPr>
              <a:t>Equipment for sterile finger-prick </a:t>
            </a:r>
          </a:p>
          <a:p>
            <a:pPr marL="457200" indent="-457200" algn="just">
              <a:lnSpc>
                <a:spcPct val="250000"/>
              </a:lnSpc>
              <a:buClr>
                <a:schemeClr val="bg1">
                  <a:lumMod val="85000"/>
                  <a:lumOff val="15000"/>
                </a:schemeClr>
              </a:buClr>
              <a:buFont typeface="+mj-lt"/>
              <a:buAutoNum type="arabicPeriod"/>
            </a:pPr>
            <a:r>
              <a:rPr lang="en-GB" sz="3200" dirty="0">
                <a:solidFill>
                  <a:srgbClr val="000000"/>
                </a:solidFill>
                <a:latin typeface="Times New Roman" panose="02020603050405020304" pitchFamily="18" charset="0"/>
                <a:cs typeface="Times New Roman" panose="02020603050405020304" pitchFamily="18" charset="0"/>
              </a:rPr>
              <a:t>Glass capillary tubes (non heparinised) </a:t>
            </a:r>
          </a:p>
          <a:p>
            <a:pPr marL="457200" indent="-457200" algn="just">
              <a:lnSpc>
                <a:spcPct val="250000"/>
              </a:lnSpc>
              <a:buClr>
                <a:schemeClr val="bg1">
                  <a:lumMod val="85000"/>
                  <a:lumOff val="15000"/>
                </a:schemeClr>
              </a:buClr>
              <a:buFont typeface="+mj-lt"/>
              <a:buAutoNum type="arabicPeriod"/>
            </a:pPr>
            <a:r>
              <a:rPr lang="en-GB" sz="3200" dirty="0">
                <a:solidFill>
                  <a:srgbClr val="000000"/>
                </a:solidFill>
                <a:latin typeface="Times New Roman" panose="02020603050405020304" pitchFamily="18" charset="0"/>
                <a:cs typeface="Times New Roman" panose="02020603050405020304" pitchFamily="18" charset="0"/>
              </a:rPr>
              <a:t>Stopwatch </a:t>
            </a:r>
          </a:p>
          <a:p>
            <a:pPr marL="2228850" lvl="5" indent="0" algn="just">
              <a:lnSpc>
                <a:spcPct val="250000"/>
              </a:lnSpc>
              <a:buClr>
                <a:schemeClr val="bg1">
                  <a:lumMod val="85000"/>
                  <a:lumOff val="15000"/>
                </a:schemeClr>
              </a:buClr>
              <a:buNone/>
            </a:pPr>
            <a:endParaRPr lang="en-GB" sz="1200"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685057"/>
      </p:ext>
    </p:extLst>
  </p:cSld>
  <p:clrMapOvr>
    <a:masterClrMapping/>
  </p:clrMapOvr>
  <mc:AlternateContent xmlns:mc="http://schemas.openxmlformats.org/markup-compatibility/2006">
    <mc:Choice xmlns:p14="http://schemas.microsoft.com/office/powerpoint/2010/main" Requires="p14">
      <p:transition spd="slow" p14:dur="2000" advTm="16889"/>
    </mc:Choice>
    <mc:Fallback>
      <p:transition spd="slow" advTm="16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610100"/>
          </a:xfrm>
        </p:spPr>
        <p:txBody>
          <a:bodyPr>
            <a:normAutofit/>
          </a:bodyPr>
          <a:lstStyle/>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Absorb the first 2 drops of blood on a separate filter paper and allow a large drop to form. Now dip one end of the capillary tube in the blood; the blood rises into the tube by capillary action. </a:t>
            </a:r>
          </a:p>
          <a:p>
            <a:pPr marL="2228850" lvl="5" indent="0" algn="just">
              <a:lnSpc>
                <a:spcPct val="200000"/>
              </a:lnSpc>
              <a:buClr>
                <a:schemeClr val="bg1">
                  <a:lumMod val="85000"/>
                  <a:lumOff val="15000"/>
                </a:schemeClr>
              </a:buClr>
              <a:buNone/>
            </a:pPr>
            <a:endParaRPr lang="en-GB" sz="10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Note the time when blood starts to enter the tube. This is the zero time. </a:t>
            </a:r>
          </a:p>
          <a:p>
            <a:pPr marL="1714500" lvl="4" indent="0" algn="just">
              <a:lnSpc>
                <a:spcPct val="20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5503455"/>
      </p:ext>
    </p:extLst>
  </p:cSld>
  <p:clrMapOvr>
    <a:masterClrMapping/>
  </p:clrMapOvr>
  <mc:AlternateContent xmlns:mc="http://schemas.openxmlformats.org/markup-compatibility/2006">
    <mc:Choice xmlns:p14="http://schemas.microsoft.com/office/powerpoint/2010/main" Requires="p14">
      <p:transition spd="slow" p14:dur="2000" advTm="28341"/>
    </mc:Choice>
    <mc:Fallback>
      <p:transition spd="slow" advTm="2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GLOTTING TIME </a:t>
            </a:r>
          </a:p>
        </p:txBody>
      </p:sp>
      <p:sp>
        <p:nvSpPr>
          <p:cNvPr id="7" name="Right Arrow 6"/>
          <p:cNvSpPr/>
          <p:nvPr/>
        </p:nvSpPr>
        <p:spPr>
          <a:xfrm>
            <a:off x="5514350" y="3997200"/>
            <a:ext cx="1260000" cy="540000"/>
          </a:xfrm>
          <a:prstGeom prst="rightArrow">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7339"/>
          <a:stretch/>
        </p:blipFill>
        <p:spPr>
          <a:xfrm>
            <a:off x="7632700" y="2324100"/>
            <a:ext cx="3960000" cy="3886199"/>
          </a:xfrm>
          <a:prstGeom prst="rect">
            <a:avLst/>
          </a:prstGeom>
          <a:ln>
            <a:solidFill>
              <a:schemeClr val="tx1">
                <a:lumMod val="85000"/>
              </a:schemeClr>
            </a:solidFill>
          </a:ln>
        </p:spPr>
      </p:pic>
      <p:pic>
        <p:nvPicPr>
          <p:cNvPr id="8" name="Content Placeholder 7"/>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9587"/>
          <a:stretch/>
        </p:blipFill>
        <p:spPr>
          <a:xfrm>
            <a:off x="696000" y="2324100"/>
            <a:ext cx="3960000" cy="3886199"/>
          </a:xfrm>
          <a:ln>
            <a:solidFill>
              <a:schemeClr val="tx1">
                <a:lumMod val="85000"/>
              </a:schemeClr>
            </a:solidFill>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7702717"/>
      </p:ext>
    </p:extLst>
  </p:cSld>
  <p:clrMapOvr>
    <a:masterClrMapping/>
  </p:clrMapOvr>
  <mc:AlternateContent xmlns:mc="http://schemas.openxmlformats.org/markup-compatibility/2006">
    <mc:Choice xmlns:p14="http://schemas.microsoft.com/office/powerpoint/2010/main" Requires="p14">
      <p:transition spd="slow" p14:dur="2000" advTm="1999"/>
    </mc:Choice>
    <mc:Fallback>
      <p:transition spd="slow" advTm="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610100"/>
          </a:xfrm>
        </p:spPr>
        <p:txBody>
          <a:bodyPr>
            <a:normAutofit fontScale="92500"/>
          </a:bodyPr>
          <a:lstStyle/>
          <a:p>
            <a:pPr marL="457200" indent="-457200" algn="just">
              <a:lnSpc>
                <a:spcPct val="260000"/>
              </a:lnSpc>
              <a:buClr>
                <a:schemeClr val="bg1">
                  <a:lumMod val="85000"/>
                  <a:lumOff val="15000"/>
                </a:schemeClr>
              </a:buClr>
              <a:buFont typeface="+mj-lt"/>
              <a:buAutoNum type="arabicPeriod" startAt="3"/>
            </a:pPr>
            <a:r>
              <a:rPr lang="en-GB" sz="2400" dirty="0">
                <a:solidFill>
                  <a:srgbClr val="000000"/>
                </a:solidFill>
                <a:latin typeface="Times New Roman" panose="02020603050405020304" pitchFamily="18" charset="0"/>
                <a:cs typeface="Times New Roman" panose="02020603050405020304" pitchFamily="18" charset="0"/>
              </a:rPr>
              <a:t>Hold the capillary tube between the palms of your hands to keep the blood near body temperature. </a:t>
            </a:r>
          </a:p>
          <a:p>
            <a:pPr marL="457200" indent="-457200" algn="just">
              <a:lnSpc>
                <a:spcPct val="260000"/>
              </a:lnSpc>
              <a:buClr>
                <a:schemeClr val="bg1">
                  <a:lumMod val="85000"/>
                  <a:lumOff val="15000"/>
                </a:schemeClr>
              </a:buClr>
              <a:buFont typeface="+mj-lt"/>
              <a:buAutoNum type="arabicPeriod" startAt="3"/>
            </a:pPr>
            <a:r>
              <a:rPr lang="en-GB" sz="2400" dirty="0">
                <a:solidFill>
                  <a:srgbClr val="000000"/>
                </a:solidFill>
                <a:latin typeface="Times New Roman" panose="02020603050405020304" pitchFamily="18" charset="0"/>
                <a:cs typeface="Times New Roman" panose="02020603050405020304" pitchFamily="18" charset="0"/>
              </a:rPr>
              <a:t>After 2 minutes, gently break off 1 cm bits of glass tube from one end, at intervals of 30 seconds, and look for the formation of fibrin threads between the broken ends.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3876969"/>
      </p:ext>
    </p:extLst>
  </p:cSld>
  <p:clrMapOvr>
    <a:masterClrMapping/>
  </p:clrMapOvr>
  <mc:AlternateContent xmlns:mc="http://schemas.openxmlformats.org/markup-compatibility/2006">
    <mc:Choice xmlns:p14="http://schemas.microsoft.com/office/powerpoint/2010/main" Requires="p14">
      <p:transition spd="slow" p14:dur="2000" advTm="25146"/>
    </mc:Choice>
    <mc:Fallback>
      <p:transition spd="slow" advTm="2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GLOTTING TIME </a:t>
            </a:r>
          </a:p>
        </p:txBody>
      </p:sp>
      <p:sp>
        <p:nvSpPr>
          <p:cNvPr id="7" name="Right Arrow 6"/>
          <p:cNvSpPr/>
          <p:nvPr/>
        </p:nvSpPr>
        <p:spPr>
          <a:xfrm>
            <a:off x="5514350" y="3997200"/>
            <a:ext cx="1260000" cy="540000"/>
          </a:xfrm>
          <a:prstGeom prst="rightArrow">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8079"/>
          <a:stretch/>
        </p:blipFill>
        <p:spPr>
          <a:xfrm>
            <a:off x="7536000" y="2476034"/>
            <a:ext cx="3960000" cy="3886199"/>
          </a:xfrm>
          <a:ln>
            <a:solidFill>
              <a:schemeClr val="tx1">
                <a:lumMod val="85000"/>
              </a:schemeClr>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7922"/>
          <a:stretch/>
        </p:blipFill>
        <p:spPr>
          <a:xfrm>
            <a:off x="792700" y="2476033"/>
            <a:ext cx="3960000" cy="3886200"/>
          </a:xfrm>
          <a:prstGeom prst="rect">
            <a:avLst/>
          </a:prstGeom>
          <a:ln>
            <a:solidFill>
              <a:schemeClr val="tx1">
                <a:lumMod val="85000"/>
              </a:schemeClr>
            </a:solidFill>
          </a:ln>
        </p:spPr>
      </p:pic>
      <p:pic>
        <p:nvPicPr>
          <p:cNvPr id="11"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26035" t="15369" r="60561" b="74786"/>
          <a:stretch/>
        </p:blipFill>
        <p:spPr>
          <a:xfrm rot="1299896">
            <a:off x="2715458" y="4802087"/>
            <a:ext cx="491855" cy="415799"/>
          </a:xfrm>
          <a:prstGeom prst="rect">
            <a:avLst/>
          </a:prstGeom>
          <a:ln>
            <a:noFill/>
          </a:ln>
        </p:spPr>
      </p:pic>
      <p:pic>
        <p:nvPicPr>
          <p:cNvPr id="4" name="Picture 3"/>
          <p:cNvPicPr>
            <a:picLocks noChangeAspect="1"/>
          </p:cNvPicPr>
          <p:nvPr/>
        </p:nvPicPr>
        <p:blipFill>
          <a:blip r:embed="rId7"/>
          <a:stretch>
            <a:fillRect/>
          </a:stretch>
        </p:blipFill>
        <p:spPr>
          <a:xfrm>
            <a:off x="10585225" y="2850470"/>
            <a:ext cx="542925" cy="257175"/>
          </a:xfrm>
          <a:prstGeom prst="rect">
            <a:avLst/>
          </a:prstGeom>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2840335"/>
      </p:ext>
    </p:extLst>
  </p:cSld>
  <p:clrMapOvr>
    <a:masterClrMapping/>
  </p:clrMapOvr>
  <mc:AlternateContent xmlns:mc="http://schemas.openxmlformats.org/markup-compatibility/2006">
    <mc:Choice xmlns:p14="http://schemas.microsoft.com/office/powerpoint/2010/main" Requires="p14">
      <p:transition spd="slow" p14:dur="2000" advTm="1606"/>
    </mc:Choice>
    <mc:Fallback>
      <p:transition spd="slow" advTm="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696000" y="2247900"/>
            <a:ext cx="10800000" cy="4610100"/>
          </a:xfrm>
        </p:spPr>
        <p:txBody>
          <a:bodyPr>
            <a:normAutofit lnSpcReduction="10000"/>
          </a:bodyPr>
          <a:lstStyle/>
          <a:p>
            <a:pPr marL="457200" indent="-457200" algn="just">
              <a:lnSpc>
                <a:spcPct val="250000"/>
              </a:lnSpc>
              <a:buClr>
                <a:schemeClr val="bg1">
                  <a:lumMod val="85000"/>
                  <a:lumOff val="15000"/>
                </a:schemeClr>
              </a:buClr>
              <a:buFont typeface="+mj-lt"/>
              <a:buAutoNum type="arabicPeriod" startAt="5"/>
            </a:pPr>
            <a:r>
              <a:rPr lang="en-GB" sz="2800" dirty="0">
                <a:solidFill>
                  <a:srgbClr val="000000"/>
                </a:solidFill>
                <a:latin typeface="Times New Roman" panose="02020603050405020304" pitchFamily="18" charset="0"/>
                <a:cs typeface="Times New Roman" panose="02020603050405020304" pitchFamily="18" charset="0"/>
              </a:rPr>
              <a:t>The end-point is reached when fibrin threads span a gap of 5 mm between the broken ends (“rope formation”). Note the time. </a:t>
            </a:r>
          </a:p>
          <a:p>
            <a:pPr marL="457200" indent="-457200" algn="just">
              <a:lnSpc>
                <a:spcPct val="250000"/>
              </a:lnSpc>
              <a:buClr>
                <a:schemeClr val="bg1">
                  <a:lumMod val="85000"/>
                  <a:lumOff val="15000"/>
                </a:schemeClr>
              </a:buClr>
              <a:buFont typeface="+mj-lt"/>
              <a:buAutoNum type="arabicPeriod" startAt="5"/>
            </a:pPr>
            <a:r>
              <a:rPr lang="en-GB" sz="2800" dirty="0">
                <a:solidFill>
                  <a:srgbClr val="000000"/>
                </a:solidFill>
                <a:latin typeface="Times New Roman" panose="02020603050405020304" pitchFamily="18" charset="0"/>
                <a:cs typeface="Times New Roman" panose="02020603050405020304" pitchFamily="18" charset="0"/>
              </a:rPr>
              <a:t>Clotting time= 2 + No. pieces / 2 </a:t>
            </a:r>
          </a:p>
          <a:p>
            <a:pPr algn="just">
              <a:lnSpc>
                <a:spcPct val="25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Normal clotting time = 3–6 minutes.</a:t>
            </a:r>
          </a:p>
          <a:p>
            <a:pPr marL="1714500" lvl="4" indent="0" algn="just">
              <a:lnSpc>
                <a:spcPct val="250000"/>
              </a:lnSpc>
              <a:buClr>
                <a:schemeClr val="bg1">
                  <a:lumMod val="85000"/>
                  <a:lumOff val="15000"/>
                </a:schemeClr>
              </a:buClr>
              <a:buNone/>
            </a:pPr>
            <a:endParaRPr lang="en-GB"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5988958"/>
            <a:ext cx="609600" cy="609600"/>
          </a:xfrm>
          <a:prstGeom prst="rect">
            <a:avLst/>
          </a:prstGeom>
        </p:spPr>
      </p:pic>
    </p:spTree>
    <p:extLst>
      <p:ext uri="{BB962C8B-B14F-4D97-AF65-F5344CB8AC3E}">
        <p14:creationId xmlns:p14="http://schemas.microsoft.com/office/powerpoint/2010/main" val="264776578"/>
      </p:ext>
    </p:extLst>
  </p:cSld>
  <p:clrMapOvr>
    <a:masterClrMapping/>
  </p:clrMapOvr>
  <mc:AlternateContent xmlns:mc="http://schemas.openxmlformats.org/markup-compatibility/2006">
    <mc:Choice xmlns:p14="http://schemas.microsoft.com/office/powerpoint/2010/main" Requires="p14">
      <p:transition spd="slow" p14:dur="2000" advTm="26287"/>
    </mc:Choice>
    <mc:Fallback>
      <p:transition spd="slow" advTm="2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err="1">
                <a:solidFill>
                  <a:schemeClr val="tx2">
                    <a:lumMod val="25000"/>
                  </a:schemeClr>
                </a:solidFill>
                <a:latin typeface="Times New Roman" panose="02020603050405020304" pitchFamily="18" charset="0"/>
                <a:cs typeface="Times New Roman" panose="02020603050405020304" pitchFamily="18" charset="0"/>
              </a:rPr>
              <a:t>hemostasis</a:t>
            </a:r>
            <a:endParaRPr lang="en-GB" sz="6000" dirty="0">
              <a:solidFill>
                <a:schemeClr val="tx2">
                  <a:lumMod val="2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11758" y="2352196"/>
            <a:ext cx="10800000" cy="4610100"/>
          </a:xfrm>
        </p:spPr>
        <p:txBody>
          <a:bodyPr>
            <a:normAutofit/>
          </a:bodyPr>
          <a:lstStyle/>
          <a:p>
            <a:pPr algn="just">
              <a:lnSpc>
                <a:spcPct val="250000"/>
              </a:lnSpc>
              <a:buClr>
                <a:schemeClr val="bg1">
                  <a:lumMod val="85000"/>
                  <a:lumOff val="15000"/>
                </a:schemeClr>
              </a:buClr>
              <a:buFont typeface="Wingdings" panose="05000000000000000000" pitchFamily="2" charset="2"/>
              <a:buChar char="v"/>
            </a:pPr>
            <a:r>
              <a:rPr lang="en-GB" sz="2800" b="1" dirty="0" err="1">
                <a:solidFill>
                  <a:srgbClr val="000000"/>
                </a:solidFill>
                <a:latin typeface="Times New Roman" panose="02020603050405020304" pitchFamily="18" charset="0"/>
                <a:cs typeface="Times New Roman" panose="02020603050405020304" pitchFamily="18" charset="0"/>
              </a:rPr>
              <a:t>Hemostasis</a:t>
            </a:r>
            <a:r>
              <a:rPr lang="en-GB" sz="2400" dirty="0">
                <a:solidFill>
                  <a:srgbClr val="000000"/>
                </a:solidFill>
                <a:latin typeface="Times New Roman" panose="02020603050405020304" pitchFamily="18" charset="0"/>
                <a:cs typeface="Times New Roman" panose="02020603050405020304" pitchFamily="18" charset="0"/>
              </a:rPr>
              <a:t>: refers to the process of stoppage of bleeding after blood vessels are punctured, cut, or otherwise damaged. </a:t>
            </a:r>
          </a:p>
          <a:p>
            <a:pPr marL="2228850" lvl="5"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a:p>
            <a:pPr algn="just">
              <a:lnSpc>
                <a:spcPct val="250000"/>
              </a:lnSpc>
              <a:buClr>
                <a:schemeClr val="bg1">
                  <a:lumMod val="85000"/>
                  <a:lumOff val="15000"/>
                </a:schemeClr>
              </a:buClr>
              <a:buFont typeface="Wingdings" panose="05000000000000000000" pitchFamily="2" charset="2"/>
              <a:buChar char="v"/>
            </a:pPr>
            <a:r>
              <a:rPr lang="en-GB" sz="2400" dirty="0" err="1">
                <a:solidFill>
                  <a:srgbClr val="000000"/>
                </a:solidFill>
                <a:latin typeface="Times New Roman" panose="02020603050405020304" pitchFamily="18" charset="0"/>
                <a:cs typeface="Times New Roman" panose="02020603050405020304" pitchFamily="18" charset="0"/>
              </a:rPr>
              <a:t>Hemostasis</a:t>
            </a:r>
            <a:r>
              <a:rPr lang="en-GB" sz="2400" dirty="0">
                <a:solidFill>
                  <a:srgbClr val="000000"/>
                </a:solidFill>
                <a:latin typeface="Times New Roman" panose="02020603050405020304" pitchFamily="18" charset="0"/>
                <a:cs typeface="Times New Roman" panose="02020603050405020304" pitchFamily="18" charset="0"/>
              </a:rPr>
              <a:t> involves a series of events which leads to clot formation and prevention of further blood loss. These include:</a:t>
            </a:r>
          </a:p>
          <a:p>
            <a:pPr marL="2686050" lvl="6"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4263823"/>
      </p:ext>
    </p:extLst>
  </p:cSld>
  <p:clrMapOvr>
    <a:masterClrMapping/>
  </p:clrMapOvr>
  <mc:AlternateContent xmlns:mc="http://schemas.openxmlformats.org/markup-compatibility/2006">
    <mc:Choice xmlns:p14="http://schemas.microsoft.com/office/powerpoint/2010/main" Requires="p14">
      <p:transition spd="slow" p14:dur="2000" advTm="23990"/>
    </mc:Choice>
    <mc:Fallback>
      <p:transition spd="slow" advTm="2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normAutofit/>
          </a:bodyPr>
          <a:lstStyle/>
          <a:p>
            <a:r>
              <a:rPr lang="en-GB" sz="4800" cap="none" dirty="0">
                <a:solidFill>
                  <a:schemeClr val="tx2">
                    <a:lumMod val="25000"/>
                  </a:schemeClr>
                </a:solidFill>
                <a:latin typeface="Times New Roman" panose="02020603050405020304" pitchFamily="18" charset="0"/>
                <a:cs typeface="Times New Roman" panose="02020603050405020304" pitchFamily="18" charset="0"/>
              </a:rPr>
              <a:t>CLINICAL SIGNIFICANT OF BT &amp; CT</a:t>
            </a:r>
          </a:p>
        </p:txBody>
      </p:sp>
      <p:sp>
        <p:nvSpPr>
          <p:cNvPr id="3" name="Content Placeholder 2"/>
          <p:cNvSpPr>
            <a:spLocks noGrp="1"/>
          </p:cNvSpPr>
          <p:nvPr>
            <p:ph idx="1"/>
          </p:nvPr>
        </p:nvSpPr>
        <p:spPr>
          <a:xfrm>
            <a:off x="696000" y="2247900"/>
            <a:ext cx="10800000" cy="4610100"/>
          </a:xfrm>
        </p:spPr>
        <p:txBody>
          <a:bodyPr>
            <a:normAutofit/>
          </a:bodyPr>
          <a:lstStyle/>
          <a:p>
            <a:pPr marL="457200" indent="-457200" algn="just">
              <a:lnSpc>
                <a:spcPct val="25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History of frequent and persistent bleeding from minor injuries, or spontaneous bleeding into tissues. </a:t>
            </a:r>
          </a:p>
          <a:p>
            <a:pPr marL="1714500" lvl="4" indent="0" algn="just">
              <a:lnSpc>
                <a:spcPct val="250000"/>
              </a:lnSpc>
              <a:buClr>
                <a:schemeClr val="bg1">
                  <a:lumMod val="85000"/>
                  <a:lumOff val="15000"/>
                </a:schemeClr>
              </a:buClr>
              <a:buNone/>
            </a:pPr>
            <a:endParaRPr lang="en-GB" sz="7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250000"/>
              </a:lnSpc>
              <a:buClr>
                <a:schemeClr val="bg1">
                  <a:lumMod val="85000"/>
                  <a:lumOff val="15000"/>
                </a:schemeClr>
              </a:buClr>
              <a:buFont typeface="+mj-lt"/>
              <a:buAutoNum type="arabicPeriod"/>
            </a:pPr>
            <a:r>
              <a:rPr lang="en-GB" sz="2800" dirty="0">
                <a:solidFill>
                  <a:srgbClr val="000000"/>
                </a:solidFill>
                <a:latin typeface="Times New Roman" panose="02020603050405020304" pitchFamily="18" charset="0"/>
                <a:cs typeface="Times New Roman" panose="02020603050405020304" pitchFamily="18" charset="0"/>
              </a:rPr>
              <a:t>Before every minor and major surgery (tooth extraction, etc.). </a:t>
            </a:r>
          </a:p>
          <a:p>
            <a:pPr marL="1714500" lvl="4" indent="0" algn="just">
              <a:lnSpc>
                <a:spcPct val="250000"/>
              </a:lnSpc>
              <a:buClr>
                <a:schemeClr val="bg1">
                  <a:lumMod val="85000"/>
                  <a:lumOff val="15000"/>
                </a:schemeClr>
              </a:buClr>
              <a:buNone/>
            </a:pPr>
            <a:endParaRPr lang="en-GB"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7820889"/>
      </p:ext>
    </p:extLst>
  </p:cSld>
  <p:clrMapOvr>
    <a:masterClrMapping/>
  </p:clrMapOvr>
  <mc:AlternateContent xmlns:mc="http://schemas.openxmlformats.org/markup-compatibility/2006">
    <mc:Choice xmlns:p14="http://schemas.microsoft.com/office/powerpoint/2010/main" Requires="p14">
      <p:transition spd="slow" p14:dur="2000" advTm="18666"/>
    </mc:Choice>
    <mc:Fallback>
      <p:transition spd="slow" advTm="1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normAutofit/>
          </a:bodyPr>
          <a:lstStyle/>
          <a:p>
            <a:r>
              <a:rPr lang="en-GB" sz="4800" cap="none" dirty="0">
                <a:solidFill>
                  <a:schemeClr val="tx2">
                    <a:lumMod val="25000"/>
                  </a:schemeClr>
                </a:solidFill>
                <a:latin typeface="Times New Roman" panose="02020603050405020304" pitchFamily="18" charset="0"/>
                <a:cs typeface="Times New Roman" panose="02020603050405020304" pitchFamily="18" charset="0"/>
              </a:rPr>
              <a:t>CLINICAL SIGNIFICANT OF BT &amp; CT</a:t>
            </a:r>
          </a:p>
        </p:txBody>
      </p:sp>
      <p:sp>
        <p:nvSpPr>
          <p:cNvPr id="3" name="Content Placeholder 2"/>
          <p:cNvSpPr>
            <a:spLocks noGrp="1"/>
          </p:cNvSpPr>
          <p:nvPr>
            <p:ph idx="1"/>
          </p:nvPr>
        </p:nvSpPr>
        <p:spPr>
          <a:xfrm>
            <a:off x="696000" y="2247900"/>
            <a:ext cx="10800000" cy="4610100"/>
          </a:xfrm>
        </p:spPr>
        <p:txBody>
          <a:bodyPr>
            <a:normAutofit/>
          </a:bodyPr>
          <a:lstStyle/>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Before taking biopsy, especially from bone marrow, liver, kidney, etc.  </a:t>
            </a:r>
          </a:p>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Before and during anticoagulant therapy. </a:t>
            </a:r>
          </a:p>
          <a:p>
            <a:pPr marL="457200" indent="-457200" algn="just">
              <a:lnSpc>
                <a:spcPct val="250000"/>
              </a:lnSpc>
              <a:buClr>
                <a:schemeClr val="bg1">
                  <a:lumMod val="85000"/>
                  <a:lumOff val="15000"/>
                </a:schemeClr>
              </a:buClr>
              <a:buFont typeface="+mj-lt"/>
              <a:buAutoNum type="arabicPeriod" startAt="3"/>
            </a:pPr>
            <a:r>
              <a:rPr lang="en-GB" sz="2800" dirty="0">
                <a:solidFill>
                  <a:srgbClr val="000000"/>
                </a:solidFill>
                <a:latin typeface="Times New Roman" panose="02020603050405020304" pitchFamily="18" charset="0"/>
                <a:cs typeface="Times New Roman" panose="02020603050405020304" pitchFamily="18" charset="0"/>
              </a:rPr>
              <a:t>Family history of bleeding disorders. </a:t>
            </a:r>
          </a:p>
          <a:p>
            <a:pPr marL="1714500" lvl="4" indent="0" algn="just">
              <a:lnSpc>
                <a:spcPct val="250000"/>
              </a:lnSpc>
              <a:buClr>
                <a:schemeClr val="bg1">
                  <a:lumMod val="85000"/>
                  <a:lumOff val="15000"/>
                </a:schemeClr>
              </a:buClr>
              <a:buNone/>
            </a:pPr>
            <a:endParaRPr lang="en-GB" dirty="0">
              <a:solidFill>
                <a:srgbClr val="000000"/>
              </a:solidFill>
              <a:latin typeface="Times New Roman" panose="02020603050405020304" pitchFamily="18" charset="0"/>
              <a:cs typeface="Times New Roman" panose="02020603050405020304" pitchFamily="18"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5218924"/>
      </p:ext>
    </p:extLst>
  </p:cSld>
  <p:clrMapOvr>
    <a:masterClrMapping/>
  </p:clrMapOvr>
  <mc:AlternateContent xmlns:mc="http://schemas.openxmlformats.org/markup-compatibility/2006">
    <mc:Choice xmlns:p14="http://schemas.microsoft.com/office/powerpoint/2010/main" Requires="p14">
      <p:transition spd="slow" p14:dur="2000" advTm="16318"/>
    </mc:Choice>
    <mc:Fallback>
      <p:transition spd="slow" advTm="1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err="1">
                <a:solidFill>
                  <a:schemeClr val="tx2">
                    <a:lumMod val="25000"/>
                  </a:schemeClr>
                </a:solidFill>
                <a:latin typeface="Times New Roman" panose="02020603050405020304" pitchFamily="18" charset="0"/>
                <a:cs typeface="Times New Roman" panose="02020603050405020304" pitchFamily="18" charset="0"/>
              </a:rPr>
              <a:t>hemostasis</a:t>
            </a:r>
            <a:endParaRPr lang="en-GB" sz="6000" dirty="0">
              <a:solidFill>
                <a:schemeClr val="tx2">
                  <a:lumMod val="2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63976" y="3171537"/>
            <a:ext cx="10800000" cy="4610100"/>
          </a:xfrm>
        </p:spPr>
        <p:txBody>
          <a:bodyPr>
            <a:normAutofit lnSpcReduction="10000"/>
          </a:bodyPr>
          <a:lstStyle/>
          <a:p>
            <a:pPr marL="457200" indent="-457200" algn="just">
              <a:lnSpc>
                <a:spcPct val="200000"/>
              </a:lnSpc>
              <a:buClr>
                <a:schemeClr val="bg1">
                  <a:lumMod val="85000"/>
                  <a:lumOff val="15000"/>
                </a:schemeClr>
              </a:buClr>
              <a:buFont typeface="+mj-lt"/>
              <a:buAutoNum type="arabicPeriod"/>
            </a:pPr>
            <a:r>
              <a:rPr lang="en-GB" sz="2600" dirty="0">
                <a:solidFill>
                  <a:srgbClr val="000000"/>
                </a:solidFill>
                <a:latin typeface="Times New Roman" panose="02020603050405020304" pitchFamily="18" charset="0"/>
                <a:cs typeface="Times New Roman" panose="02020603050405020304" pitchFamily="18" charset="0"/>
              </a:rPr>
              <a:t>Vasoconstriction (contraction of injured blood vessels</a:t>
            </a:r>
            <a:r>
              <a:rPr lang="en-GB" sz="2600">
                <a:solidFill>
                  <a:srgbClr val="000000"/>
                </a:solidFill>
                <a:latin typeface="Times New Roman" panose="02020603050405020304" pitchFamily="18" charset="0"/>
                <a:cs typeface="Times New Roman" panose="02020603050405020304" pitchFamily="18" charset="0"/>
              </a:rPr>
              <a:t>). </a:t>
            </a:r>
            <a:endParaRPr lang="ar-AE" sz="2400">
              <a:effectLst/>
            </a:endParaRPr>
          </a:p>
          <a:p>
            <a:pPr marL="457200" indent="-457200" algn="just">
              <a:lnSpc>
                <a:spcPct val="200000"/>
              </a:lnSpc>
              <a:buClr>
                <a:schemeClr val="bg1">
                  <a:lumMod val="85000"/>
                  <a:lumOff val="15000"/>
                </a:schemeClr>
              </a:buClr>
              <a:buFont typeface="+mj-lt"/>
              <a:buAutoNum type="arabicPeriod"/>
            </a:pPr>
            <a:endParaRPr lang="en-GB" sz="26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200000"/>
              </a:lnSpc>
              <a:buClr>
                <a:schemeClr val="bg1">
                  <a:lumMod val="85000"/>
                  <a:lumOff val="15000"/>
                </a:schemeClr>
              </a:buClr>
              <a:buFont typeface="+mj-lt"/>
              <a:buAutoNum type="arabicPeriod"/>
            </a:pPr>
            <a:r>
              <a:rPr lang="en-GB" sz="2600" dirty="0">
                <a:solidFill>
                  <a:srgbClr val="000000"/>
                </a:solidFill>
                <a:latin typeface="Times New Roman" panose="02020603050405020304" pitchFamily="18" charset="0"/>
                <a:cs typeface="Times New Roman" panose="02020603050405020304" pitchFamily="18" charset="0"/>
              </a:rPr>
              <a:t>Platelet plug formation. </a:t>
            </a:r>
          </a:p>
          <a:p>
            <a:pPr marL="457200" indent="-457200" algn="just">
              <a:lnSpc>
                <a:spcPct val="200000"/>
              </a:lnSpc>
              <a:buClr>
                <a:schemeClr val="bg1">
                  <a:lumMod val="85000"/>
                  <a:lumOff val="15000"/>
                </a:schemeClr>
              </a:buClr>
              <a:buFont typeface="+mj-lt"/>
              <a:buAutoNum type="arabicPeriod"/>
            </a:pPr>
            <a:r>
              <a:rPr lang="en-GB" sz="2600" dirty="0">
                <a:solidFill>
                  <a:srgbClr val="000000"/>
                </a:solidFill>
                <a:latin typeface="Times New Roman" panose="02020603050405020304" pitchFamily="18" charset="0"/>
                <a:cs typeface="Times New Roman" panose="02020603050405020304" pitchFamily="18" charset="0"/>
              </a:rPr>
              <a:t>Formation of a blood clot. </a:t>
            </a:r>
          </a:p>
          <a:p>
            <a:pPr marL="457200" indent="-457200" algn="just">
              <a:lnSpc>
                <a:spcPct val="200000"/>
              </a:lnSpc>
              <a:buClr>
                <a:schemeClr val="bg1">
                  <a:lumMod val="85000"/>
                  <a:lumOff val="15000"/>
                </a:schemeClr>
              </a:buClr>
              <a:buFont typeface="+mj-lt"/>
              <a:buAutoNum type="arabicPeriod"/>
            </a:pPr>
            <a:r>
              <a:rPr lang="en-GB" sz="2600" dirty="0">
                <a:solidFill>
                  <a:srgbClr val="000000"/>
                </a:solidFill>
                <a:latin typeface="Times New Roman" panose="02020603050405020304" pitchFamily="18" charset="0"/>
                <a:cs typeface="Times New Roman" panose="02020603050405020304" pitchFamily="18" charset="0"/>
              </a:rPr>
              <a:t>Fibrinolysis (dissolution of the clot). </a:t>
            </a:r>
          </a:p>
          <a:p>
            <a:pPr marL="914400" lvl="2" indent="0" algn="just">
              <a:lnSpc>
                <a:spcPct val="200000"/>
              </a:lnSpc>
              <a:buClr>
                <a:schemeClr val="bg1">
                  <a:lumMod val="85000"/>
                  <a:lumOff val="15000"/>
                </a:schemeClr>
              </a:buClr>
              <a:buNone/>
            </a:pPr>
            <a:endParaRPr lang="en-GB" sz="1000" dirty="0">
              <a:solidFill>
                <a:srgbClr val="00000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44B03592-1EA3-AD42-8042-D18D2E7E621A}"/>
              </a:ext>
            </a:extLst>
          </p:cNvPr>
          <p:cNvSpPr txBox="1">
            <a:spLocks/>
          </p:cNvSpPr>
          <p:nvPr/>
        </p:nvSpPr>
        <p:spPr>
          <a:xfrm>
            <a:off x="1102400" y="3109961"/>
            <a:ext cx="10800000" cy="46101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457200" indent="-457200" algn="just">
              <a:lnSpc>
                <a:spcPct val="200000"/>
              </a:lnSpc>
              <a:buClr>
                <a:schemeClr val="bg1">
                  <a:lumMod val="85000"/>
                  <a:lumOff val="15000"/>
                </a:schemeClr>
              </a:buClr>
              <a:buFont typeface="+mj-lt"/>
              <a:buAutoNum type="arabicPeriod"/>
            </a:pPr>
            <a:r>
              <a:rPr lang="ar-SA" sz="2600">
                <a:solidFill>
                  <a:srgbClr val="000000"/>
                </a:solidFill>
                <a:latin typeface="Times New Roman" panose="02020603050405020304" pitchFamily="18" charset="0"/>
                <a:cs typeface="Times New Roman" panose="02020603050405020304" pitchFamily="18" charset="0"/>
              </a:rPr>
              <a:t>   </a:t>
            </a:r>
            <a:endParaRPr lang="en-GB" sz="2600">
              <a:solidFill>
                <a:srgbClr val="000000"/>
              </a:solidFill>
              <a:latin typeface="Times New Roman" panose="02020603050405020304" pitchFamily="18" charset="0"/>
              <a:cs typeface="Times New Roman" panose="02020603050405020304" pitchFamily="18" charset="0"/>
            </a:endParaRPr>
          </a:p>
          <a:p>
            <a:pPr marL="457200" indent="-457200" algn="just">
              <a:lnSpc>
                <a:spcPct val="200000"/>
              </a:lnSpc>
              <a:buClr>
                <a:schemeClr val="bg1">
                  <a:lumMod val="85000"/>
                  <a:lumOff val="15000"/>
                </a:schemeClr>
              </a:buClr>
              <a:buFont typeface="+mj-lt"/>
              <a:buAutoNum type="arabicPeriod"/>
            </a:pPr>
            <a:r>
              <a:rPr lang="en-GB" sz="2600">
                <a:solidFill>
                  <a:srgbClr val="000000"/>
                </a:solidFill>
                <a:latin typeface="Times New Roman" panose="02020603050405020304" pitchFamily="18" charset="0"/>
                <a:cs typeface="Times New Roman" panose="02020603050405020304" pitchFamily="18" charset="0"/>
              </a:rPr>
              <a:t>Fibrinolysis (dissolution of the clot). </a:t>
            </a:r>
          </a:p>
          <a:p>
            <a:pPr marL="914400" lvl="2" indent="0" algn="just">
              <a:lnSpc>
                <a:spcPct val="200000"/>
              </a:lnSpc>
              <a:buClr>
                <a:schemeClr val="bg1">
                  <a:lumMod val="85000"/>
                  <a:lumOff val="15000"/>
                </a:schemeClr>
              </a:buClr>
              <a:buFont typeface="Wingdings 3" panose="05040102010807070707" pitchFamily="18" charset="2"/>
              <a:buNone/>
            </a:pPr>
            <a:endParaRPr lang="en-GB" sz="1000" dirty="0">
              <a:solidFill>
                <a:srgbClr val="000000"/>
              </a:solidFill>
              <a:latin typeface="Times New Roman" panose="02020603050405020304" pitchFamily="18" charset="0"/>
              <a:cs typeface="Times New Roman" panose="02020603050405020304" pitchFamily="18"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2687991"/>
      </p:ext>
    </p:extLst>
  </p:cSld>
  <p:clrMapOvr>
    <a:masterClrMapping/>
  </p:clrMapOvr>
  <mc:AlternateContent xmlns:mc="http://schemas.openxmlformats.org/markup-compatibility/2006">
    <mc:Choice xmlns:p14="http://schemas.microsoft.com/office/powerpoint/2010/main" Requires="p14">
      <p:transition spd="slow" p14:dur="2000" advTm="13520"/>
    </mc:Choice>
    <mc:Fallback>
      <p:transition spd="slow" advTm="1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109" y="573038"/>
            <a:ext cx="10289115" cy="867835"/>
          </a:xfrm>
        </p:spPr>
        <p:txBody>
          <a:bodyPr>
            <a:normAutofit fontScale="90000"/>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Tests for </a:t>
            </a:r>
            <a:r>
              <a:rPr lang="en-GB" sz="6000" dirty="0" err="1">
                <a:solidFill>
                  <a:schemeClr val="tx2">
                    <a:lumMod val="25000"/>
                  </a:schemeClr>
                </a:solidFill>
                <a:latin typeface="Times New Roman" panose="02020603050405020304" pitchFamily="18" charset="0"/>
                <a:cs typeface="Times New Roman" panose="02020603050405020304" pitchFamily="18" charset="0"/>
              </a:rPr>
              <a:t>hemostasis</a:t>
            </a:r>
            <a:endParaRPr lang="en-GB" sz="6000" dirty="0">
              <a:solidFill>
                <a:schemeClr val="tx2">
                  <a:lumMod val="2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0085" y="-2511906"/>
            <a:ext cx="10800000" cy="4610100"/>
          </a:xfrm>
        </p:spPr>
        <p:txBody>
          <a:bodyPr>
            <a:normAutofit fontScale="92500" lnSpcReduction="10000"/>
          </a:bodyPr>
          <a:lstStyle/>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Capillary fragility test of Hess (tourniquet test) </a:t>
            </a:r>
          </a:p>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Platelet count </a:t>
            </a:r>
          </a:p>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Bleeding time (BT) </a:t>
            </a:r>
          </a:p>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Clotting time (CT)</a:t>
            </a:r>
          </a:p>
          <a:p>
            <a:pPr marL="457200" indent="-457200" algn="just">
              <a:lnSpc>
                <a:spcPct val="200000"/>
              </a:lnSpc>
              <a:buClr>
                <a:schemeClr val="bg1">
                  <a:lumMod val="85000"/>
                  <a:lumOff val="15000"/>
                </a:schemeClr>
              </a:buClr>
              <a:buFont typeface="+mj-lt"/>
              <a:buAutoNum type="arabicPeriod"/>
            </a:pPr>
            <a:r>
              <a:rPr lang="en-GB" sz="2400" dirty="0">
                <a:solidFill>
                  <a:srgbClr val="000000"/>
                </a:solidFill>
                <a:latin typeface="Times New Roman" panose="02020603050405020304" pitchFamily="18" charset="0"/>
                <a:cs typeface="Times New Roman" panose="02020603050405020304" pitchFamily="18" charset="0"/>
              </a:rPr>
              <a:t>Other tests include: prothrombin consumption test, partial thromboplastin test, thrombin time (TT), and special tests, including assaying of clotting factors.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508894"/>
      </p:ext>
    </p:extLst>
  </p:cSld>
  <p:clrMapOvr>
    <a:masterClrMapping/>
  </p:clrMapOvr>
  <mc:AlternateContent xmlns:mc="http://schemas.openxmlformats.org/markup-compatibility/2006">
    <mc:Choice xmlns:p14="http://schemas.microsoft.com/office/powerpoint/2010/main" Requires="p14">
      <p:transition spd="slow" p14:dur="2000" advTm="17872"/>
    </mc:Choice>
    <mc:Fallback>
      <p:transition spd="slow" advTm="1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Bleeding time </a:t>
            </a:r>
          </a:p>
        </p:txBody>
      </p:sp>
      <p:sp>
        <p:nvSpPr>
          <p:cNvPr id="3" name="Content Placeholder 2"/>
          <p:cNvSpPr>
            <a:spLocks noGrp="1"/>
          </p:cNvSpPr>
          <p:nvPr>
            <p:ph idx="1"/>
          </p:nvPr>
        </p:nvSpPr>
        <p:spPr>
          <a:xfrm>
            <a:off x="696000" y="2247900"/>
            <a:ext cx="10800000" cy="4140200"/>
          </a:xfrm>
        </p:spPr>
        <p:txBody>
          <a:bodyPr>
            <a:normAutofit/>
          </a:bodyPr>
          <a:lstStyle/>
          <a:p>
            <a:pPr algn="just">
              <a:lnSpc>
                <a:spcPct val="30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Bleeding Time (</a:t>
            </a:r>
            <a:r>
              <a:rPr lang="en-GB" sz="2800" b="1" dirty="0">
                <a:solidFill>
                  <a:srgbClr val="000000"/>
                </a:solidFill>
                <a:latin typeface="Times New Roman" panose="02020603050405020304" pitchFamily="18" charset="0"/>
                <a:cs typeface="Times New Roman" panose="02020603050405020304" pitchFamily="18" charset="0"/>
              </a:rPr>
              <a:t>BT</a:t>
            </a:r>
            <a:r>
              <a:rPr lang="en-GB" sz="2800" dirty="0">
                <a:solidFill>
                  <a:srgbClr val="000000"/>
                </a:solidFill>
                <a:latin typeface="Times New Roman" panose="02020603050405020304" pitchFamily="18" charset="0"/>
                <a:cs typeface="Times New Roman" panose="02020603050405020304" pitchFamily="18" charset="0"/>
              </a:rPr>
              <a:t>): is the time interval between the skin puncture and spontaneous, unassisted (i.e. without pressure) stoppage of bleeding. </a:t>
            </a:r>
          </a:p>
          <a:p>
            <a:pPr algn="just">
              <a:lnSpc>
                <a:spcPct val="30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The BT test is an in vitro test of platelet function.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180052"/>
      </p:ext>
    </p:extLst>
  </p:cSld>
  <p:clrMapOvr>
    <a:masterClrMapping/>
  </p:clrMapOvr>
  <mc:AlternateContent xmlns:mc="http://schemas.openxmlformats.org/markup-compatibility/2006">
    <mc:Choice xmlns:p14="http://schemas.microsoft.com/office/powerpoint/2010/main" Requires="p14">
      <p:transition spd="slow" p14:dur="2000" advTm="2640"/>
    </mc:Choice>
    <mc:Fallback>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182" y="486832"/>
            <a:ext cx="10941818" cy="1064877"/>
          </a:xfrm>
        </p:spPr>
        <p:txBody>
          <a:bodyPr/>
          <a:lstStyle/>
          <a:p>
            <a:r>
              <a:rPr lang="en-GB" sz="6000" cap="none" dirty="0">
                <a:solidFill>
                  <a:schemeClr val="tx2">
                    <a:lumMod val="25000"/>
                  </a:schemeClr>
                </a:solidFill>
                <a:latin typeface="Times New Roman" panose="02020603050405020304" pitchFamily="18" charset="0"/>
                <a:cs typeface="Times New Roman" panose="02020603050405020304" pitchFamily="18" charset="0"/>
              </a:rPr>
              <a:t>BLEEDING TIME </a:t>
            </a:r>
          </a:p>
        </p:txBody>
      </p:sp>
      <p:sp>
        <p:nvSpPr>
          <p:cNvPr id="3" name="Content Placeholder 2"/>
          <p:cNvSpPr>
            <a:spLocks noGrp="1"/>
          </p:cNvSpPr>
          <p:nvPr>
            <p:ph idx="1"/>
          </p:nvPr>
        </p:nvSpPr>
        <p:spPr>
          <a:xfrm>
            <a:off x="646739" y="2260215"/>
            <a:ext cx="10800000" cy="4610100"/>
          </a:xfrm>
        </p:spPr>
        <p:txBody>
          <a:bodyPr>
            <a:normAutofit fontScale="92500" lnSpcReduction="10000"/>
          </a:bodyPr>
          <a:lstStyle/>
          <a:p>
            <a:pPr>
              <a:lnSpc>
                <a:spcPct val="20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Bleeding time depends on: </a:t>
            </a:r>
          </a:p>
          <a:p>
            <a:pPr marL="914400" lvl="1" indent="-457200">
              <a:lnSpc>
                <a:spcPct val="20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Depth of the wound. </a:t>
            </a:r>
          </a:p>
          <a:p>
            <a:pPr marL="914400" lvl="1" indent="-457200">
              <a:lnSpc>
                <a:spcPct val="20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Degree of </a:t>
            </a:r>
            <a:r>
              <a:rPr lang="en-GB" sz="2200" dirty="0" err="1">
                <a:solidFill>
                  <a:srgbClr val="000000"/>
                </a:solidFill>
                <a:latin typeface="Times New Roman" panose="02020603050405020304" pitchFamily="18" charset="0"/>
                <a:cs typeface="Times New Roman" panose="02020603050405020304" pitchFamily="18" charset="0"/>
              </a:rPr>
              <a:t>hyperemia</a:t>
            </a:r>
            <a:r>
              <a:rPr lang="en-GB" sz="2200" dirty="0">
                <a:solidFill>
                  <a:srgbClr val="000000"/>
                </a:solidFill>
                <a:latin typeface="Times New Roman" panose="02020603050405020304" pitchFamily="18" charset="0"/>
                <a:cs typeface="Times New Roman" panose="02020603050405020304" pitchFamily="18" charset="0"/>
              </a:rPr>
              <a:t> of the skin puncture site. </a:t>
            </a:r>
          </a:p>
          <a:p>
            <a:pPr marL="914400" lvl="1" indent="-457200">
              <a:lnSpc>
                <a:spcPct val="20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Number of platelets and their functional status. </a:t>
            </a:r>
          </a:p>
          <a:p>
            <a:pPr marL="914400" lvl="1" indent="-457200">
              <a:lnSpc>
                <a:spcPct val="20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Functional status of the blood vessels.</a:t>
            </a:r>
          </a:p>
          <a:p>
            <a:pPr marL="914400" lvl="1" indent="-457200">
              <a:lnSpc>
                <a:spcPct val="200000"/>
              </a:lnSpc>
              <a:buClr>
                <a:schemeClr val="bg1">
                  <a:lumMod val="85000"/>
                  <a:lumOff val="15000"/>
                </a:schemeClr>
              </a:buClr>
              <a:buFont typeface="+mj-lt"/>
              <a:buAutoNum type="arabicPeriod"/>
            </a:pPr>
            <a:r>
              <a:rPr lang="en-GB" sz="2200" dirty="0">
                <a:solidFill>
                  <a:srgbClr val="000000"/>
                </a:solidFill>
                <a:latin typeface="Times New Roman" panose="02020603050405020304" pitchFamily="18" charset="0"/>
                <a:cs typeface="Times New Roman" panose="02020603050405020304" pitchFamily="18" charset="0"/>
              </a:rPr>
              <a:t>Temperature.</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0926080"/>
      </p:ext>
    </p:extLst>
  </p:cSld>
  <p:clrMapOvr>
    <a:masterClrMapping/>
  </p:clrMapOvr>
  <mc:AlternateContent xmlns:mc="http://schemas.openxmlformats.org/markup-compatibility/2006">
    <mc:Choice xmlns:p14="http://schemas.microsoft.com/office/powerpoint/2010/main" Requires="p14">
      <p:transition spd="slow" p14:dur="2000" advTm="15999"/>
    </mc:Choice>
    <mc:Fallback>
      <p:transition spd="slow" advTm="1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8315" y="609984"/>
            <a:ext cx="10800000" cy="1507067"/>
          </a:xfrm>
        </p:spPr>
        <p:txBody>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Normal value </a:t>
            </a:r>
          </a:p>
        </p:txBody>
      </p:sp>
      <p:sp>
        <p:nvSpPr>
          <p:cNvPr id="3" name="Content Placeholder 2"/>
          <p:cNvSpPr>
            <a:spLocks noGrp="1"/>
          </p:cNvSpPr>
          <p:nvPr>
            <p:ph idx="1"/>
          </p:nvPr>
        </p:nvSpPr>
        <p:spPr>
          <a:xfrm>
            <a:off x="696000" y="2247900"/>
            <a:ext cx="10800000" cy="4495800"/>
          </a:xfrm>
        </p:spPr>
        <p:txBody>
          <a:bodyPr>
            <a:normAutofit/>
          </a:bodyPr>
          <a:lstStyle/>
          <a:p>
            <a:pPr algn="just">
              <a:lnSpc>
                <a:spcPct val="25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Normal bleeding time = 1–5 minutes.	</a:t>
            </a:r>
          </a:p>
          <a:p>
            <a:pPr lvl="5" algn="just">
              <a:lnSpc>
                <a:spcPct val="250000"/>
              </a:lnSpc>
              <a:buClr>
                <a:schemeClr val="bg1">
                  <a:lumMod val="85000"/>
                  <a:lumOff val="15000"/>
                </a:schemeClr>
              </a:buClr>
              <a:buFont typeface="Wingdings" panose="05000000000000000000" pitchFamily="2" charset="2"/>
              <a:buChar char="v"/>
            </a:pPr>
            <a:endParaRPr lang="en-GB" sz="500" dirty="0">
              <a:solidFill>
                <a:srgbClr val="000000"/>
              </a:solidFill>
              <a:latin typeface="Times New Roman" panose="02020603050405020304" pitchFamily="18" charset="0"/>
              <a:cs typeface="Times New Roman" panose="02020603050405020304" pitchFamily="18" charset="0"/>
            </a:endParaRPr>
          </a:p>
          <a:p>
            <a:pPr algn="just">
              <a:lnSpc>
                <a:spcPct val="250000"/>
              </a:lnSpc>
              <a:buClr>
                <a:schemeClr val="bg1">
                  <a:lumMod val="85000"/>
                  <a:lumOff val="15000"/>
                </a:schemeClr>
              </a:buClr>
              <a:buFont typeface="Wingdings" panose="05000000000000000000" pitchFamily="2" charset="2"/>
              <a:buChar char="v"/>
            </a:pPr>
            <a:r>
              <a:rPr lang="en-GB" sz="2800" dirty="0">
                <a:solidFill>
                  <a:srgbClr val="000000"/>
                </a:solidFill>
                <a:latin typeface="Times New Roman" panose="02020603050405020304" pitchFamily="18" charset="0"/>
                <a:cs typeface="Times New Roman" panose="02020603050405020304" pitchFamily="18" charset="0"/>
              </a:rPr>
              <a:t>The BT is prolonged in purpura while it is usually normal in </a:t>
            </a:r>
            <a:r>
              <a:rPr lang="en-GB" sz="2800" dirty="0" err="1">
                <a:solidFill>
                  <a:srgbClr val="000000"/>
                </a:solidFill>
                <a:latin typeface="Times New Roman" panose="02020603050405020304" pitchFamily="18" charset="0"/>
                <a:cs typeface="Times New Roman" panose="02020603050405020304" pitchFamily="18" charset="0"/>
              </a:rPr>
              <a:t>hemophilia</a:t>
            </a:r>
            <a:r>
              <a:rPr lang="en-GB" sz="2800" dirty="0">
                <a:solidFill>
                  <a:srgbClr val="000000"/>
                </a:solidFill>
                <a:latin typeface="Times New Roman" panose="02020603050405020304" pitchFamily="18" charset="0"/>
                <a:cs typeface="Times New Roman" panose="02020603050405020304" pitchFamily="18" charset="0"/>
              </a:rPr>
              <a:t>.</a:t>
            </a:r>
          </a:p>
          <a:p>
            <a:pPr lvl="7" algn="just">
              <a:lnSpc>
                <a:spcPct val="250000"/>
              </a:lnSpc>
              <a:buClr>
                <a:schemeClr val="bg1">
                  <a:lumMod val="85000"/>
                  <a:lumOff val="15000"/>
                </a:schemeClr>
              </a:buClr>
              <a:buFont typeface="Wingdings" panose="05000000000000000000" pitchFamily="2" charset="2"/>
              <a:buChar char="v"/>
            </a:pPr>
            <a:endParaRPr lang="en-GB" sz="500" dirty="0">
              <a:solidFill>
                <a:srgbClr val="000000"/>
              </a:solidFill>
              <a:latin typeface="Times New Roman" panose="02020603050405020304" pitchFamily="18" charset="0"/>
              <a:cs typeface="Times New Roman" panose="02020603050405020304" pitchFamily="18"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9354453"/>
      </p:ext>
    </p:extLst>
  </p:cSld>
  <p:clrMapOvr>
    <a:masterClrMapping/>
  </p:clrMapOvr>
  <mc:AlternateContent xmlns:mc="http://schemas.openxmlformats.org/markup-compatibility/2006">
    <mc:Choice xmlns:p14="http://schemas.microsoft.com/office/powerpoint/2010/main" Requires="p14">
      <p:transition spd="slow" p14:dur="2000" advTm="12541"/>
    </mc:Choice>
    <mc:Fallback>
      <p:transition spd="slow" advTm="12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6000" y="486832"/>
            <a:ext cx="10800000" cy="1507067"/>
          </a:xfrm>
        </p:spPr>
        <p:txBody>
          <a:bodyPr>
            <a:normAutofit fontScale="90000"/>
          </a:bodyPr>
          <a:lstStyle/>
          <a:p>
            <a:r>
              <a:rPr lang="en-GB" sz="6000" dirty="0">
                <a:solidFill>
                  <a:schemeClr val="tx2">
                    <a:lumMod val="25000"/>
                  </a:schemeClr>
                </a:solidFill>
                <a:latin typeface="Times New Roman" panose="02020603050405020304" pitchFamily="18" charset="0"/>
                <a:cs typeface="Times New Roman" panose="02020603050405020304" pitchFamily="18" charset="0"/>
              </a:rPr>
              <a:t>Prolonged bleeding time </a:t>
            </a:r>
          </a:p>
        </p:txBody>
      </p:sp>
      <p:sp>
        <p:nvSpPr>
          <p:cNvPr id="3" name="Content Placeholder 2"/>
          <p:cNvSpPr>
            <a:spLocks noGrp="1"/>
          </p:cNvSpPr>
          <p:nvPr>
            <p:ph idx="1"/>
          </p:nvPr>
        </p:nvSpPr>
        <p:spPr>
          <a:xfrm>
            <a:off x="806836" y="2518833"/>
            <a:ext cx="10800000" cy="4495800"/>
          </a:xfrm>
        </p:spPr>
        <p:txBody>
          <a:bodyPr>
            <a:normAutofit/>
          </a:bodyPr>
          <a:lstStyle/>
          <a:p>
            <a:pPr marL="571500" indent="-514350" algn="just">
              <a:lnSpc>
                <a:spcPct val="220000"/>
              </a:lnSpc>
              <a:buClr>
                <a:schemeClr val="bg1">
                  <a:lumMod val="85000"/>
                  <a:lumOff val="15000"/>
                </a:schemeClr>
              </a:buClr>
              <a:buFont typeface="+mj-lt"/>
              <a:buAutoNum type="romanUcPeriod"/>
            </a:pPr>
            <a:r>
              <a:rPr lang="en-GB" sz="2600" dirty="0">
                <a:solidFill>
                  <a:srgbClr val="000000"/>
                </a:solidFill>
                <a:latin typeface="Times New Roman" panose="02020603050405020304" pitchFamily="18" charset="0"/>
                <a:cs typeface="Times New Roman" panose="02020603050405020304" pitchFamily="18" charset="0"/>
              </a:rPr>
              <a:t>Thrombocytopenia (Low platelet count)</a:t>
            </a:r>
          </a:p>
          <a:p>
            <a:pPr marL="571500" indent="-514350" algn="just">
              <a:lnSpc>
                <a:spcPct val="220000"/>
              </a:lnSpc>
              <a:buClr>
                <a:schemeClr val="bg1">
                  <a:lumMod val="85000"/>
                  <a:lumOff val="15000"/>
                </a:schemeClr>
              </a:buClr>
              <a:buFont typeface="+mj-lt"/>
              <a:buAutoNum type="romanUcPeriod"/>
            </a:pPr>
            <a:r>
              <a:rPr lang="en-GB" sz="2600" dirty="0">
                <a:solidFill>
                  <a:srgbClr val="000000"/>
                </a:solidFill>
                <a:latin typeface="Times New Roman" panose="02020603050405020304" pitchFamily="18" charset="0"/>
                <a:cs typeface="Times New Roman" panose="02020603050405020304" pitchFamily="18" charset="0"/>
              </a:rPr>
              <a:t>Functional platelet defects</a:t>
            </a:r>
          </a:p>
          <a:p>
            <a:pPr marL="571500" indent="-514350" algn="just">
              <a:lnSpc>
                <a:spcPct val="200000"/>
              </a:lnSpc>
              <a:buClr>
                <a:schemeClr val="bg1">
                  <a:lumMod val="85000"/>
                  <a:lumOff val="15000"/>
                </a:schemeClr>
              </a:buClr>
              <a:buFont typeface="+mj-lt"/>
              <a:buAutoNum type="romanUcPeriod"/>
            </a:pPr>
            <a:r>
              <a:rPr lang="en-GB" sz="2600" dirty="0">
                <a:solidFill>
                  <a:srgbClr val="000000"/>
                </a:solidFill>
                <a:latin typeface="Times New Roman" panose="02020603050405020304" pitchFamily="18" charset="0"/>
                <a:cs typeface="Times New Roman" panose="02020603050405020304" pitchFamily="18" charset="0"/>
              </a:rPr>
              <a:t>Vessel wall defects</a:t>
            </a:r>
          </a:p>
          <a:p>
            <a:pPr marL="971550" lvl="1" indent="-457200" algn="just">
              <a:lnSpc>
                <a:spcPct val="200000"/>
              </a:lnSpc>
              <a:buClr>
                <a:schemeClr val="bg1">
                  <a:lumMod val="85000"/>
                  <a:lumOff val="15000"/>
                </a:schemeClr>
              </a:buClr>
              <a:buFont typeface="Wingdings" panose="05000000000000000000" pitchFamily="2" charset="2"/>
              <a:buChar char="v"/>
            </a:pPr>
            <a:r>
              <a:rPr lang="en-GB" sz="2000" dirty="0">
                <a:solidFill>
                  <a:srgbClr val="000000"/>
                </a:solidFill>
                <a:latin typeface="Times New Roman" panose="02020603050405020304" pitchFamily="18" charset="0"/>
                <a:cs typeface="Times New Roman" panose="02020603050405020304" pitchFamily="18" charset="0"/>
              </a:rPr>
              <a:t>These defects are generally acquired; Prolonged treatment with corticosteroids, allergic purpura, infections, deficiency of vitamin C, &amp; connective tissue diseases.</a:t>
            </a:r>
          </a:p>
          <a:p>
            <a:pPr marL="1771650" lvl="4" indent="0" algn="just">
              <a:lnSpc>
                <a:spcPct val="150000"/>
              </a:lnSpc>
              <a:buClr>
                <a:schemeClr val="bg1">
                  <a:lumMod val="85000"/>
                  <a:lumOff val="15000"/>
                </a:schemeClr>
              </a:buClr>
              <a:buNone/>
            </a:pPr>
            <a:endParaRPr lang="en-GB" dirty="0">
              <a:solidFill>
                <a:srgbClr val="000000"/>
              </a:solidFill>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7521895"/>
      </p:ext>
    </p:extLst>
  </p:cSld>
  <p:clrMapOvr>
    <a:masterClrMapping/>
  </p:clrMapOvr>
  <mc:AlternateContent xmlns:mc="http://schemas.openxmlformats.org/markup-compatibility/2006">
    <mc:Choice xmlns:p14="http://schemas.microsoft.com/office/powerpoint/2010/main" Requires="p14">
      <p:transition spd="slow" p14:dur="2000" advTm="31249"/>
    </mc:Choice>
    <mc:Fallback>
      <p:transition spd="slow" advTm="3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lice">
  <a:themeElements>
    <a:clrScheme name="Custom 6">
      <a:dk1>
        <a:sysClr val="windowText" lastClr="000000"/>
      </a:dk1>
      <a:lt1>
        <a:sysClr val="window" lastClr="FFFFFF"/>
      </a:lt1>
      <a:dk2>
        <a:srgbClr val="FFFFFF"/>
      </a:dk2>
      <a:lt2>
        <a:srgbClr val="636363"/>
      </a:lt2>
      <a:accent1>
        <a:srgbClr val="FFFFFF"/>
      </a:accent1>
      <a:accent2>
        <a:srgbClr val="F2F2F2"/>
      </a:accent2>
      <a:accent3>
        <a:srgbClr val="D8D8D8"/>
      </a:accent3>
      <a:accent4>
        <a:srgbClr val="E8E8E8"/>
      </a:accent4>
      <a:accent5>
        <a:srgbClr val="C7C7C7"/>
      </a:accent5>
      <a:accent6>
        <a:srgbClr val="C0C0C0"/>
      </a:accent6>
      <a:hlink>
        <a:srgbClr val="8F8F8F"/>
      </a:hlink>
      <a:folHlink>
        <a:srgbClr val="A5A5A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1392</TotalTime>
  <Words>1439</Words>
  <Application>Microsoft Office PowerPoint</Application>
  <PresentationFormat>مخصص</PresentationFormat>
  <Paragraphs>160</Paragraphs>
  <Slides>31</Slides>
  <Notes>10</Notes>
  <HiddenSlides>0</HiddenSlides>
  <MMClips>31</MMClips>
  <ScaleCrop>false</ScaleCrop>
  <HeadingPairs>
    <vt:vector size="4" baseType="variant">
      <vt:variant>
        <vt:lpstr>نسق</vt:lpstr>
      </vt:variant>
      <vt:variant>
        <vt:i4>1</vt:i4>
      </vt:variant>
      <vt:variant>
        <vt:lpstr>عناوين الشرائح</vt:lpstr>
      </vt:variant>
      <vt:variant>
        <vt:i4>31</vt:i4>
      </vt:variant>
    </vt:vector>
  </HeadingPairs>
  <TitlesOfParts>
    <vt:vector size="32" baseType="lpstr">
      <vt:lpstr>Slice</vt:lpstr>
      <vt:lpstr>Bleeding time</vt:lpstr>
      <vt:lpstr>relevance</vt:lpstr>
      <vt:lpstr>hemostasis</vt:lpstr>
      <vt:lpstr>hemostasis</vt:lpstr>
      <vt:lpstr>Tests for hemostasis</vt:lpstr>
      <vt:lpstr>Bleeding time </vt:lpstr>
      <vt:lpstr>BLEEDING TIME </vt:lpstr>
      <vt:lpstr>Normal value </vt:lpstr>
      <vt:lpstr>Prolonged bleeding time </vt:lpstr>
      <vt:lpstr>Materials </vt:lpstr>
      <vt:lpstr>Procedure </vt:lpstr>
      <vt:lpstr>Procedure </vt:lpstr>
      <vt:lpstr>Procedure </vt:lpstr>
      <vt:lpstr>Procedure </vt:lpstr>
      <vt:lpstr>Bleeding time </vt:lpstr>
      <vt:lpstr>Precautions </vt:lpstr>
      <vt:lpstr>Precautions </vt:lpstr>
      <vt:lpstr>CLOTTING TIME </vt:lpstr>
      <vt:lpstr>CLOTTING TIME </vt:lpstr>
      <vt:lpstr>NORMAL VALUE</vt:lpstr>
      <vt:lpstr>INCREASED CLOTTING TIME </vt:lpstr>
      <vt:lpstr>INCREASED CLOTTING TIME </vt:lpstr>
      <vt:lpstr>عرض تقديمي في PowerPoint</vt:lpstr>
      <vt:lpstr>Materials </vt:lpstr>
      <vt:lpstr>PROCEDURE </vt:lpstr>
      <vt:lpstr>GLOTTING TIME </vt:lpstr>
      <vt:lpstr>PROCEDURE </vt:lpstr>
      <vt:lpstr>GLOTTING TIME </vt:lpstr>
      <vt:lpstr>PROCEDURE </vt:lpstr>
      <vt:lpstr>CLINICAL SIGNIFICANT OF BT &amp; CT</vt:lpstr>
      <vt:lpstr>CLINICAL SIGNIFICANT OF BT &amp; CT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Bleeding time</dc:title>
  <dc:creator>mary wadi</dc:creator>
  <cp:lastModifiedBy>NSR</cp:lastModifiedBy>
  <cp:revision>75</cp:revision>
  <dcterms:created xsi:type="dcterms:W3CDTF">2018-10-17T10:27:01Z</dcterms:created>
  <dcterms:modified xsi:type="dcterms:W3CDTF">2021-06-28T13:38:08Z</dcterms:modified>
</cp:coreProperties>
</file>